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8288000" cy="10287000"/>
  <p:notesSz cx="6858000" cy="9144000"/>
  <p:embeddedFontLst>
    <p:embeddedFont>
      <p:font typeface="Montserrat" panose="00000500000000000000" pitchFamily="2" charset="0"/>
      <p:regular r:id="rId24"/>
    </p:embeddedFont>
    <p:embeddedFont>
      <p:font typeface="Montserrat Bold" panose="00000800000000000000" charset="0"/>
      <p:regular r:id="rId25"/>
    </p:embeddedFont>
    <p:embeddedFont>
      <p:font typeface="Montserrat Semi-Bold" panose="020B0604020202020204" charset="0"/>
      <p:regular r:id="rId26"/>
    </p:embeddedFont>
    <p:embeddedFont>
      <p:font typeface="Montserrat Ultra-Bold" panose="020B0604020202020204" charset="0"/>
      <p:regular r:id="rId27"/>
    </p:embeddedFont>
    <p:embeddedFont>
      <p:font typeface="Montserrat Ultra-Bold Italics"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1032"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6122" r="-2520" b="-91699"/>
            </a:stretch>
          </a:blipFill>
        </p:spPr>
        <p:txBody>
          <a:bodyPr/>
          <a:lstStyle/>
          <a:p>
            <a:endParaRPr lang="en-IN"/>
          </a:p>
        </p:txBody>
      </p:sp>
      <p:sp>
        <p:nvSpPr>
          <p:cNvPr id="3" name="AutoShape 3"/>
          <p:cNvSpPr/>
          <p:nvPr/>
        </p:nvSpPr>
        <p:spPr>
          <a:xfrm rot="-7020778">
            <a:off x="-6402716" y="821505"/>
            <a:ext cx="16230600" cy="10441156"/>
          </a:xfrm>
          <a:prstGeom prst="rect">
            <a:avLst/>
          </a:prstGeom>
          <a:solidFill>
            <a:srgbClr val="213559"/>
          </a:solidFill>
        </p:spPr>
        <p:txBody>
          <a:bodyPr/>
          <a:lstStyle/>
          <a:p>
            <a:endParaRPr lang="en-IN"/>
          </a:p>
        </p:txBody>
      </p:sp>
      <p:sp>
        <p:nvSpPr>
          <p:cNvPr id="4" name="AutoShape 4"/>
          <p:cNvSpPr/>
          <p:nvPr/>
        </p:nvSpPr>
        <p:spPr>
          <a:xfrm rot="-7020778">
            <a:off x="-7861675" y="821505"/>
            <a:ext cx="16230600" cy="10441156"/>
          </a:xfrm>
          <a:prstGeom prst="rect">
            <a:avLst/>
          </a:prstGeom>
          <a:solidFill>
            <a:srgbClr val="263F6B"/>
          </a:solidFill>
        </p:spPr>
        <p:txBody>
          <a:bodyPr/>
          <a:lstStyle/>
          <a:p>
            <a:endParaRPr lang="en-IN"/>
          </a:p>
        </p:txBody>
      </p:sp>
      <p:sp>
        <p:nvSpPr>
          <p:cNvPr id="5" name="Freeform 5"/>
          <p:cNvSpPr/>
          <p:nvPr/>
        </p:nvSpPr>
        <p:spPr>
          <a:xfrm>
            <a:off x="15476242" y="8956802"/>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6" name="AutoShape 6"/>
          <p:cNvSpPr/>
          <p:nvPr/>
        </p:nvSpPr>
        <p:spPr>
          <a:xfrm>
            <a:off x="-2178042" y="4590223"/>
            <a:ext cx="5244233" cy="0"/>
          </a:xfrm>
          <a:prstGeom prst="line">
            <a:avLst/>
          </a:prstGeom>
          <a:ln w="19050" cap="rnd">
            <a:solidFill>
              <a:srgbClr val="FFFFFF"/>
            </a:solidFill>
            <a:prstDash val="solid"/>
            <a:headEnd type="none" w="sm" len="sm"/>
            <a:tailEnd type="none" w="sm" len="sm"/>
          </a:ln>
        </p:spPr>
        <p:txBody>
          <a:bodyPr/>
          <a:lstStyle/>
          <a:p>
            <a:endParaRPr lang="en-IN"/>
          </a:p>
        </p:txBody>
      </p:sp>
      <p:sp>
        <p:nvSpPr>
          <p:cNvPr id="7" name="AutoShape 7"/>
          <p:cNvSpPr/>
          <p:nvPr/>
        </p:nvSpPr>
        <p:spPr>
          <a:xfrm>
            <a:off x="-2298994" y="9582841"/>
            <a:ext cx="9005773" cy="0"/>
          </a:xfrm>
          <a:prstGeom prst="line">
            <a:avLst/>
          </a:prstGeom>
          <a:ln w="19050" cap="rnd">
            <a:solidFill>
              <a:srgbClr val="FFFFFF"/>
            </a:solidFill>
            <a:prstDash val="solid"/>
            <a:headEnd type="none" w="sm" len="sm"/>
            <a:tailEnd type="none" w="sm" len="sm"/>
          </a:ln>
        </p:spPr>
        <p:txBody>
          <a:bodyPr/>
          <a:lstStyle/>
          <a:p>
            <a:endParaRPr lang="en-IN"/>
          </a:p>
        </p:txBody>
      </p:sp>
      <p:sp>
        <p:nvSpPr>
          <p:cNvPr id="8" name="AutoShape 8"/>
          <p:cNvSpPr/>
          <p:nvPr/>
        </p:nvSpPr>
        <p:spPr>
          <a:xfrm>
            <a:off x="-3516288" y="3712270"/>
            <a:ext cx="5720180" cy="0"/>
          </a:xfrm>
          <a:prstGeom prst="line">
            <a:avLst/>
          </a:prstGeom>
          <a:ln w="19050" cap="rnd">
            <a:solidFill>
              <a:srgbClr val="FFFFFF"/>
            </a:solidFill>
            <a:prstDash val="solid"/>
            <a:headEnd type="none" w="sm" len="sm"/>
            <a:tailEnd type="none" w="sm" len="sm"/>
          </a:ln>
        </p:spPr>
        <p:txBody>
          <a:bodyPr/>
          <a:lstStyle/>
          <a:p>
            <a:endParaRPr lang="en-IN"/>
          </a:p>
        </p:txBody>
      </p:sp>
      <p:sp>
        <p:nvSpPr>
          <p:cNvPr id="9" name="AutoShape 9"/>
          <p:cNvSpPr/>
          <p:nvPr/>
        </p:nvSpPr>
        <p:spPr>
          <a:xfrm>
            <a:off x="0" y="2842237"/>
            <a:ext cx="1291530" cy="0"/>
          </a:xfrm>
          <a:prstGeom prst="line">
            <a:avLst/>
          </a:prstGeom>
          <a:ln w="19050" cap="rnd">
            <a:solidFill>
              <a:srgbClr val="FFFFFF"/>
            </a:solidFill>
            <a:prstDash val="solid"/>
            <a:headEnd type="none" w="sm" len="sm"/>
            <a:tailEnd type="none" w="sm" len="sm"/>
          </a:ln>
        </p:spPr>
        <p:txBody>
          <a:bodyPr/>
          <a:lstStyle/>
          <a:p>
            <a:endParaRPr lang="en-IN"/>
          </a:p>
        </p:txBody>
      </p:sp>
      <p:sp>
        <p:nvSpPr>
          <p:cNvPr id="10" name="Freeform 10"/>
          <p:cNvSpPr/>
          <p:nvPr/>
        </p:nvSpPr>
        <p:spPr>
          <a:xfrm>
            <a:off x="12733745" y="2630338"/>
            <a:ext cx="5026323" cy="5026323"/>
          </a:xfrm>
          <a:custGeom>
            <a:avLst/>
            <a:gdLst/>
            <a:ahLst/>
            <a:cxnLst/>
            <a:rect l="l" t="t" r="r" b="b"/>
            <a:pathLst>
              <a:path w="5026323" h="5026323">
                <a:moveTo>
                  <a:pt x="0" y="0"/>
                </a:moveTo>
                <a:lnTo>
                  <a:pt x="5026324" y="0"/>
                </a:lnTo>
                <a:lnTo>
                  <a:pt x="5026324" y="5026324"/>
                </a:lnTo>
                <a:lnTo>
                  <a:pt x="0" y="5026324"/>
                </a:lnTo>
                <a:lnTo>
                  <a:pt x="0" y="0"/>
                </a:lnTo>
                <a:close/>
              </a:path>
            </a:pathLst>
          </a:custGeom>
          <a:blipFill>
            <a:blip r:embed="rId5"/>
            <a:stretch>
              <a:fillRect/>
            </a:stretch>
          </a:blipFill>
        </p:spPr>
        <p:txBody>
          <a:bodyPr/>
          <a:lstStyle/>
          <a:p>
            <a:endParaRPr lang="en-IN"/>
          </a:p>
        </p:txBody>
      </p:sp>
      <p:sp>
        <p:nvSpPr>
          <p:cNvPr id="11" name="Freeform 11"/>
          <p:cNvSpPr/>
          <p:nvPr/>
        </p:nvSpPr>
        <p:spPr>
          <a:xfrm>
            <a:off x="3590382" y="1669671"/>
            <a:ext cx="2444428" cy="2444428"/>
          </a:xfrm>
          <a:custGeom>
            <a:avLst/>
            <a:gdLst/>
            <a:ahLst/>
            <a:cxnLst/>
            <a:rect l="l" t="t" r="r" b="b"/>
            <a:pathLst>
              <a:path w="2444428" h="2444428">
                <a:moveTo>
                  <a:pt x="0" y="0"/>
                </a:moveTo>
                <a:lnTo>
                  <a:pt x="2444428" y="0"/>
                </a:lnTo>
                <a:lnTo>
                  <a:pt x="2444428" y="2444428"/>
                </a:lnTo>
                <a:lnTo>
                  <a:pt x="0" y="2444428"/>
                </a:lnTo>
                <a:lnTo>
                  <a:pt x="0" y="0"/>
                </a:lnTo>
                <a:close/>
              </a:path>
            </a:pathLst>
          </a:custGeom>
          <a:blipFill>
            <a:blip r:embed="rId6"/>
            <a:stretch>
              <a:fillRect/>
            </a:stretch>
          </a:blipFill>
        </p:spPr>
        <p:txBody>
          <a:bodyPr/>
          <a:lstStyle/>
          <a:p>
            <a:endParaRPr lang="en-IN"/>
          </a:p>
        </p:txBody>
      </p:sp>
      <p:sp>
        <p:nvSpPr>
          <p:cNvPr id="12" name="TextBox 12"/>
          <p:cNvSpPr txBox="1"/>
          <p:nvPr/>
        </p:nvSpPr>
        <p:spPr>
          <a:xfrm>
            <a:off x="479735" y="5558564"/>
            <a:ext cx="11705045" cy="3513135"/>
          </a:xfrm>
          <a:prstGeom prst="rect">
            <a:avLst/>
          </a:prstGeom>
        </p:spPr>
        <p:txBody>
          <a:bodyPr lIns="0" tIns="0" rIns="0" bIns="0" rtlCol="0" anchor="t">
            <a:spAutoFit/>
          </a:bodyPr>
          <a:lstStyle/>
          <a:p>
            <a:pPr>
              <a:lnSpc>
                <a:spcPts val="13338"/>
              </a:lnSpc>
            </a:pPr>
            <a:r>
              <a:rPr lang="en-US" sz="14986" spc="-884">
                <a:solidFill>
                  <a:srgbClr val="FFFFFF"/>
                </a:solidFill>
                <a:latin typeface="Montserrat Ultra-Bold Italics"/>
              </a:rPr>
              <a:t>INDUSTRIAL INTERNSHIP</a:t>
            </a:r>
          </a:p>
        </p:txBody>
      </p:sp>
      <p:sp>
        <p:nvSpPr>
          <p:cNvPr id="13" name="TextBox 13"/>
          <p:cNvSpPr txBox="1"/>
          <p:nvPr/>
        </p:nvSpPr>
        <p:spPr>
          <a:xfrm>
            <a:off x="3224607" y="4227002"/>
            <a:ext cx="3107650" cy="688341"/>
          </a:xfrm>
          <a:prstGeom prst="rect">
            <a:avLst/>
          </a:prstGeom>
        </p:spPr>
        <p:txBody>
          <a:bodyPr lIns="0" tIns="0" rIns="0" bIns="0" rtlCol="0" anchor="t">
            <a:spAutoFit/>
          </a:bodyPr>
          <a:lstStyle/>
          <a:p>
            <a:pPr algn="ctr">
              <a:lnSpc>
                <a:spcPts val="5589"/>
              </a:lnSpc>
              <a:spcBef>
                <a:spcPct val="0"/>
              </a:spcBef>
            </a:pPr>
            <a:r>
              <a:rPr lang="en-US" sz="4299" spc="85">
                <a:solidFill>
                  <a:srgbClr val="000000"/>
                </a:solidFill>
                <a:latin typeface="Montserrat Bold"/>
              </a:rPr>
              <a:t>BECM399J</a:t>
            </a:r>
          </a:p>
        </p:txBody>
      </p:sp>
      <p:sp>
        <p:nvSpPr>
          <p:cNvPr id="14" name="TextBox 14"/>
          <p:cNvSpPr txBox="1"/>
          <p:nvPr/>
        </p:nvSpPr>
        <p:spPr>
          <a:xfrm>
            <a:off x="1943487" y="380621"/>
            <a:ext cx="6459141" cy="1136650"/>
          </a:xfrm>
          <a:prstGeom prst="rect">
            <a:avLst/>
          </a:prstGeom>
        </p:spPr>
        <p:txBody>
          <a:bodyPr lIns="0" tIns="0" rIns="0" bIns="0" rtlCol="0" anchor="t">
            <a:spAutoFit/>
          </a:bodyPr>
          <a:lstStyle/>
          <a:p>
            <a:pPr algn="ctr">
              <a:lnSpc>
                <a:spcPts val="4549"/>
              </a:lnSpc>
            </a:pPr>
            <a:r>
              <a:rPr lang="en-US" sz="3499" spc="69">
                <a:solidFill>
                  <a:srgbClr val="000000"/>
                </a:solidFill>
                <a:latin typeface="Montserrat Bold"/>
              </a:rPr>
              <a:t>GURSHAAN SINGH BHASIN</a:t>
            </a:r>
          </a:p>
          <a:p>
            <a:pPr algn="ctr">
              <a:lnSpc>
                <a:spcPts val="4549"/>
              </a:lnSpc>
              <a:spcBef>
                <a:spcPct val="0"/>
              </a:spcBef>
            </a:pPr>
            <a:r>
              <a:rPr lang="en-US" sz="3499" spc="69">
                <a:solidFill>
                  <a:srgbClr val="000000"/>
                </a:solidFill>
                <a:latin typeface="Montserrat Bold"/>
              </a:rPr>
              <a:t>21BLC1424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2700000">
            <a:off x="17169052" y="-1363252"/>
            <a:ext cx="5293007" cy="2487400"/>
          </a:xfrm>
          <a:prstGeom prst="rect">
            <a:avLst/>
          </a:prstGeom>
          <a:solidFill>
            <a:srgbClr val="213559"/>
          </a:solidFill>
        </p:spPr>
        <p:txBody>
          <a:bodyPr/>
          <a:lstStyle/>
          <a:p>
            <a:endParaRPr lang="en-IN"/>
          </a:p>
        </p:txBody>
      </p:sp>
      <p:grpSp>
        <p:nvGrpSpPr>
          <p:cNvPr id="3" name="Group 3"/>
          <p:cNvGrpSpPr/>
          <p:nvPr/>
        </p:nvGrpSpPr>
        <p:grpSpPr>
          <a:xfrm>
            <a:off x="-3180599" y="909148"/>
            <a:ext cx="7837012" cy="817536"/>
            <a:chOff x="0" y="0"/>
            <a:chExt cx="6330685" cy="660400"/>
          </a:xfrm>
        </p:grpSpPr>
        <p:sp>
          <p:nvSpPr>
            <p:cNvPr id="4" name="Freeform 4"/>
            <p:cNvSpPr/>
            <p:nvPr/>
          </p:nvSpPr>
          <p:spPr>
            <a:xfrm>
              <a:off x="0" y="0"/>
              <a:ext cx="6330685" cy="660400"/>
            </a:xfrm>
            <a:custGeom>
              <a:avLst/>
              <a:gdLst/>
              <a:ahLst/>
              <a:cxnLst/>
              <a:rect l="l" t="t" r="r" b="b"/>
              <a:pathLst>
                <a:path w="6330685" h="660400">
                  <a:moveTo>
                    <a:pt x="6206225" y="660400"/>
                  </a:moveTo>
                  <a:lnTo>
                    <a:pt x="124460" y="660400"/>
                  </a:lnTo>
                  <a:cubicBezTo>
                    <a:pt x="55880" y="660400"/>
                    <a:pt x="0" y="604520"/>
                    <a:pt x="0" y="535940"/>
                  </a:cubicBezTo>
                  <a:lnTo>
                    <a:pt x="0" y="124460"/>
                  </a:lnTo>
                  <a:cubicBezTo>
                    <a:pt x="0" y="55880"/>
                    <a:pt x="55880" y="0"/>
                    <a:pt x="124460" y="0"/>
                  </a:cubicBezTo>
                  <a:lnTo>
                    <a:pt x="6206225" y="0"/>
                  </a:lnTo>
                  <a:cubicBezTo>
                    <a:pt x="6274805" y="0"/>
                    <a:pt x="6330685" y="55880"/>
                    <a:pt x="6330685" y="124460"/>
                  </a:cubicBezTo>
                  <a:lnTo>
                    <a:pt x="6330685" y="535940"/>
                  </a:lnTo>
                  <a:cubicBezTo>
                    <a:pt x="6330685" y="604520"/>
                    <a:pt x="6274805" y="660400"/>
                    <a:pt x="6206225" y="660400"/>
                  </a:cubicBezTo>
                  <a:close/>
                </a:path>
              </a:pathLst>
            </a:custGeom>
            <a:solidFill>
              <a:srgbClr val="263F6B"/>
            </a:solidFill>
          </p:spPr>
          <p:txBody>
            <a:bodyPr/>
            <a:lstStyle/>
            <a:p>
              <a:endParaRPr lang="en-IN"/>
            </a:p>
          </p:txBody>
        </p:sp>
      </p:grpSp>
      <p:grpSp>
        <p:nvGrpSpPr>
          <p:cNvPr id="5" name="Group 5"/>
          <p:cNvGrpSpPr/>
          <p:nvPr/>
        </p:nvGrpSpPr>
        <p:grpSpPr>
          <a:xfrm>
            <a:off x="14490837" y="909148"/>
            <a:ext cx="5500345" cy="872948"/>
            <a:chOff x="0" y="0"/>
            <a:chExt cx="4161103" cy="660400"/>
          </a:xfrm>
        </p:grpSpPr>
        <p:sp>
          <p:nvSpPr>
            <p:cNvPr id="6" name="Freeform 6"/>
            <p:cNvSpPr/>
            <p:nvPr/>
          </p:nvSpPr>
          <p:spPr>
            <a:xfrm>
              <a:off x="0" y="0"/>
              <a:ext cx="4161103" cy="660400"/>
            </a:xfrm>
            <a:custGeom>
              <a:avLst/>
              <a:gdLst/>
              <a:ahLst/>
              <a:cxnLst/>
              <a:rect l="l" t="t" r="r" b="b"/>
              <a:pathLst>
                <a:path w="4161103" h="660400">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txBody>
            <a:bodyPr/>
            <a:lstStyle/>
            <a:p>
              <a:endParaRPr lang="en-IN"/>
            </a:p>
          </p:txBody>
        </p:sp>
      </p:grpSp>
      <p:sp>
        <p:nvSpPr>
          <p:cNvPr id="7" name="Freeform 7"/>
          <p:cNvSpPr/>
          <p:nvPr/>
        </p:nvSpPr>
        <p:spPr>
          <a:xfrm>
            <a:off x="9328996" y="2799965"/>
            <a:ext cx="8662615" cy="6458335"/>
          </a:xfrm>
          <a:custGeom>
            <a:avLst/>
            <a:gdLst/>
            <a:ahLst/>
            <a:cxnLst/>
            <a:rect l="l" t="t" r="r" b="b"/>
            <a:pathLst>
              <a:path w="8662615" h="6458335">
                <a:moveTo>
                  <a:pt x="0" y="0"/>
                </a:moveTo>
                <a:lnTo>
                  <a:pt x="8662615" y="0"/>
                </a:lnTo>
                <a:lnTo>
                  <a:pt x="8662615" y="6458335"/>
                </a:lnTo>
                <a:lnTo>
                  <a:pt x="0" y="6458335"/>
                </a:lnTo>
                <a:lnTo>
                  <a:pt x="0" y="0"/>
                </a:lnTo>
                <a:close/>
              </a:path>
            </a:pathLst>
          </a:custGeom>
          <a:blipFill>
            <a:blip r:embed="rId2"/>
            <a:stretch>
              <a:fillRect/>
            </a:stretch>
          </a:blipFill>
        </p:spPr>
        <p:txBody>
          <a:bodyPr/>
          <a:lstStyle/>
          <a:p>
            <a:endParaRPr lang="en-IN"/>
          </a:p>
        </p:txBody>
      </p:sp>
      <p:sp>
        <p:nvSpPr>
          <p:cNvPr id="8" name="Freeform 8"/>
          <p:cNvSpPr/>
          <p:nvPr/>
        </p:nvSpPr>
        <p:spPr>
          <a:xfrm>
            <a:off x="215758" y="2970737"/>
            <a:ext cx="8928242" cy="6116791"/>
          </a:xfrm>
          <a:custGeom>
            <a:avLst/>
            <a:gdLst/>
            <a:ahLst/>
            <a:cxnLst/>
            <a:rect l="l" t="t" r="r" b="b"/>
            <a:pathLst>
              <a:path w="8928242" h="6116791">
                <a:moveTo>
                  <a:pt x="0" y="0"/>
                </a:moveTo>
                <a:lnTo>
                  <a:pt x="8928242" y="0"/>
                </a:lnTo>
                <a:lnTo>
                  <a:pt x="8928242" y="6116791"/>
                </a:lnTo>
                <a:lnTo>
                  <a:pt x="0" y="6116791"/>
                </a:lnTo>
                <a:lnTo>
                  <a:pt x="0" y="0"/>
                </a:lnTo>
                <a:close/>
              </a:path>
            </a:pathLst>
          </a:custGeom>
          <a:blipFill>
            <a:blip r:embed="rId3"/>
            <a:stretch>
              <a:fillRect l="-7243"/>
            </a:stretch>
          </a:blipFill>
        </p:spPr>
        <p:txBody>
          <a:bodyPr/>
          <a:lstStyle/>
          <a:p>
            <a:endParaRPr lang="en-IN"/>
          </a:p>
        </p:txBody>
      </p:sp>
      <p:sp>
        <p:nvSpPr>
          <p:cNvPr id="9" name="TextBox 9"/>
          <p:cNvSpPr txBox="1"/>
          <p:nvPr/>
        </p:nvSpPr>
        <p:spPr>
          <a:xfrm>
            <a:off x="4656413" y="948329"/>
            <a:ext cx="9834424" cy="1070871"/>
          </a:xfrm>
          <a:prstGeom prst="rect">
            <a:avLst/>
          </a:prstGeom>
        </p:spPr>
        <p:txBody>
          <a:bodyPr lIns="0" tIns="0" rIns="0" bIns="0" rtlCol="0" anchor="t">
            <a:spAutoFit/>
          </a:bodyPr>
          <a:lstStyle/>
          <a:p>
            <a:pPr algn="ctr">
              <a:lnSpc>
                <a:spcPts val="4151"/>
              </a:lnSpc>
            </a:pPr>
            <a:r>
              <a:rPr lang="en-US" sz="4236" spc="-249">
                <a:solidFill>
                  <a:srgbClr val="263F6B"/>
                </a:solidFill>
                <a:latin typeface="Montserrat Ultra-Bold Italics"/>
              </a:rPr>
              <a:t>CONCEPTS IN DEPTH : </a:t>
            </a:r>
          </a:p>
          <a:p>
            <a:pPr algn="ctr">
              <a:lnSpc>
                <a:spcPts val="4151"/>
              </a:lnSpc>
            </a:pPr>
            <a:r>
              <a:rPr lang="en-US" sz="4236" spc="-249">
                <a:solidFill>
                  <a:srgbClr val="263F6B"/>
                </a:solidFill>
                <a:latin typeface="Montserrat Ultra-Bold Italics"/>
              </a:rPr>
              <a:t>INCORPORATION OF API IN CODES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2700000">
            <a:off x="-3290941" y="9282403"/>
            <a:ext cx="5293007" cy="2487400"/>
          </a:xfrm>
          <a:prstGeom prst="rect">
            <a:avLst/>
          </a:prstGeom>
          <a:solidFill>
            <a:srgbClr val="213559"/>
          </a:solidFill>
        </p:spPr>
        <p:txBody>
          <a:bodyPr/>
          <a:lstStyle/>
          <a:p>
            <a:endParaRPr lang="en-IN"/>
          </a:p>
        </p:txBody>
      </p:sp>
      <p:sp>
        <p:nvSpPr>
          <p:cNvPr id="3" name="AutoShape 3"/>
          <p:cNvSpPr/>
          <p:nvPr/>
        </p:nvSpPr>
        <p:spPr>
          <a:xfrm rot="2700000">
            <a:off x="16429142" y="-1243700"/>
            <a:ext cx="5293007" cy="2487400"/>
          </a:xfrm>
          <a:prstGeom prst="rect">
            <a:avLst/>
          </a:prstGeom>
          <a:solidFill>
            <a:srgbClr val="213559"/>
          </a:solidFill>
        </p:spPr>
        <p:txBody>
          <a:bodyPr/>
          <a:lstStyle/>
          <a:p>
            <a:endParaRPr lang="en-IN"/>
          </a:p>
        </p:txBody>
      </p:sp>
      <p:grpSp>
        <p:nvGrpSpPr>
          <p:cNvPr id="4" name="Group 4"/>
          <p:cNvGrpSpPr/>
          <p:nvPr/>
        </p:nvGrpSpPr>
        <p:grpSpPr>
          <a:xfrm>
            <a:off x="-2885593" y="978480"/>
            <a:ext cx="7837012" cy="817536"/>
            <a:chOff x="0" y="0"/>
            <a:chExt cx="6330685" cy="660400"/>
          </a:xfrm>
        </p:grpSpPr>
        <p:sp>
          <p:nvSpPr>
            <p:cNvPr id="5" name="Freeform 5"/>
            <p:cNvSpPr/>
            <p:nvPr/>
          </p:nvSpPr>
          <p:spPr>
            <a:xfrm>
              <a:off x="0" y="0"/>
              <a:ext cx="6330685" cy="660400"/>
            </a:xfrm>
            <a:custGeom>
              <a:avLst/>
              <a:gdLst/>
              <a:ahLst/>
              <a:cxnLst/>
              <a:rect l="l" t="t" r="r" b="b"/>
              <a:pathLst>
                <a:path w="6330685" h="660400">
                  <a:moveTo>
                    <a:pt x="6206225" y="660400"/>
                  </a:moveTo>
                  <a:lnTo>
                    <a:pt x="124460" y="660400"/>
                  </a:lnTo>
                  <a:cubicBezTo>
                    <a:pt x="55880" y="660400"/>
                    <a:pt x="0" y="604520"/>
                    <a:pt x="0" y="535940"/>
                  </a:cubicBezTo>
                  <a:lnTo>
                    <a:pt x="0" y="124460"/>
                  </a:lnTo>
                  <a:cubicBezTo>
                    <a:pt x="0" y="55880"/>
                    <a:pt x="55880" y="0"/>
                    <a:pt x="124460" y="0"/>
                  </a:cubicBezTo>
                  <a:lnTo>
                    <a:pt x="6206225" y="0"/>
                  </a:lnTo>
                  <a:cubicBezTo>
                    <a:pt x="6274805" y="0"/>
                    <a:pt x="6330685" y="55880"/>
                    <a:pt x="6330685" y="124460"/>
                  </a:cubicBezTo>
                  <a:lnTo>
                    <a:pt x="6330685" y="535940"/>
                  </a:lnTo>
                  <a:cubicBezTo>
                    <a:pt x="6330685" y="604520"/>
                    <a:pt x="6274805" y="660400"/>
                    <a:pt x="6206225" y="660400"/>
                  </a:cubicBezTo>
                  <a:close/>
                </a:path>
              </a:pathLst>
            </a:custGeom>
            <a:solidFill>
              <a:srgbClr val="263F6B"/>
            </a:solidFill>
          </p:spPr>
          <p:txBody>
            <a:bodyPr/>
            <a:lstStyle/>
            <a:p>
              <a:endParaRPr lang="en-IN"/>
            </a:p>
          </p:txBody>
        </p:sp>
      </p:grpSp>
      <p:grpSp>
        <p:nvGrpSpPr>
          <p:cNvPr id="6" name="Group 6"/>
          <p:cNvGrpSpPr/>
          <p:nvPr/>
        </p:nvGrpSpPr>
        <p:grpSpPr>
          <a:xfrm>
            <a:off x="13281858" y="950773"/>
            <a:ext cx="5500345" cy="872948"/>
            <a:chOff x="0" y="0"/>
            <a:chExt cx="4161103" cy="660400"/>
          </a:xfrm>
        </p:grpSpPr>
        <p:sp>
          <p:nvSpPr>
            <p:cNvPr id="7" name="Freeform 7"/>
            <p:cNvSpPr/>
            <p:nvPr/>
          </p:nvSpPr>
          <p:spPr>
            <a:xfrm>
              <a:off x="0" y="0"/>
              <a:ext cx="4161103" cy="660400"/>
            </a:xfrm>
            <a:custGeom>
              <a:avLst/>
              <a:gdLst/>
              <a:ahLst/>
              <a:cxnLst/>
              <a:rect l="l" t="t" r="r" b="b"/>
              <a:pathLst>
                <a:path w="4161103" h="660400">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txBody>
            <a:bodyPr/>
            <a:lstStyle/>
            <a:p>
              <a:endParaRPr lang="en-IN"/>
            </a:p>
          </p:txBody>
        </p:sp>
      </p:grpSp>
      <p:sp>
        <p:nvSpPr>
          <p:cNvPr id="8" name="TextBox 8"/>
          <p:cNvSpPr txBox="1"/>
          <p:nvPr/>
        </p:nvSpPr>
        <p:spPr>
          <a:xfrm>
            <a:off x="4226788" y="705000"/>
            <a:ext cx="9834424" cy="973970"/>
          </a:xfrm>
          <a:prstGeom prst="rect">
            <a:avLst/>
          </a:prstGeom>
        </p:spPr>
        <p:txBody>
          <a:bodyPr lIns="0" tIns="0" rIns="0" bIns="0" rtlCol="0" anchor="t">
            <a:spAutoFit/>
          </a:bodyPr>
          <a:lstStyle/>
          <a:p>
            <a:pPr algn="ctr">
              <a:lnSpc>
                <a:spcPts val="3759"/>
              </a:lnSpc>
            </a:pPr>
            <a:r>
              <a:rPr lang="en-US" sz="3836" spc="-226">
                <a:solidFill>
                  <a:srgbClr val="263F6B"/>
                </a:solidFill>
                <a:latin typeface="Montserrat Ultra-Bold Italics"/>
              </a:rPr>
              <a:t>CONCEPTS IN DEPTH : </a:t>
            </a:r>
          </a:p>
          <a:p>
            <a:pPr algn="ctr">
              <a:lnSpc>
                <a:spcPts val="3759"/>
              </a:lnSpc>
            </a:pPr>
            <a:r>
              <a:rPr lang="en-US" sz="3836" spc="-226">
                <a:solidFill>
                  <a:srgbClr val="263F6B"/>
                </a:solidFill>
                <a:latin typeface="Montserrat Ultra-Bold Italics"/>
              </a:rPr>
              <a:t>JSON FILE FORMAT</a:t>
            </a:r>
          </a:p>
        </p:txBody>
      </p:sp>
      <p:sp>
        <p:nvSpPr>
          <p:cNvPr id="9" name="TextBox 9"/>
          <p:cNvSpPr txBox="1"/>
          <p:nvPr/>
        </p:nvSpPr>
        <p:spPr>
          <a:xfrm>
            <a:off x="1028700" y="1776097"/>
            <a:ext cx="16230600" cy="7870558"/>
          </a:xfrm>
          <a:prstGeom prst="rect">
            <a:avLst/>
          </a:prstGeom>
        </p:spPr>
        <p:txBody>
          <a:bodyPr lIns="0" tIns="0" rIns="0" bIns="0" rtlCol="0" anchor="t">
            <a:spAutoFit/>
          </a:bodyPr>
          <a:lstStyle/>
          <a:p>
            <a:pPr algn="ctr">
              <a:lnSpc>
                <a:spcPts val="3514"/>
              </a:lnSpc>
            </a:pPr>
            <a:endParaRPr/>
          </a:p>
          <a:p>
            <a:pPr algn="ctr">
              <a:lnSpc>
                <a:spcPts val="3514"/>
              </a:lnSpc>
            </a:pPr>
            <a:r>
              <a:rPr lang="en-US" sz="2510" spc="50">
                <a:solidFill>
                  <a:srgbClr val="263F6B"/>
                </a:solidFill>
                <a:latin typeface="Montserrat"/>
              </a:rPr>
              <a:t>JSON (JavaScript Object Notation) is a lightweight data-interchange format widely used for transmitting data between a server and a web application. Its simplicity and human-readable structure make it a popular choice for sharing data across different programming languages and platforms. JSON consists of key-value pairs enclosed in curly braces </a:t>
            </a:r>
            <a:r>
              <a:rPr lang="en-US" sz="2510" spc="50">
                <a:solidFill>
                  <a:srgbClr val="263F6B"/>
                </a:solidFill>
                <a:latin typeface="Montserrat Semi-Bold"/>
              </a:rPr>
              <a:t>{}</a:t>
            </a:r>
            <a:r>
              <a:rPr lang="en-US" sz="2510" spc="50">
                <a:solidFill>
                  <a:srgbClr val="263F6B"/>
                </a:solidFill>
                <a:latin typeface="Montserrat"/>
              </a:rPr>
              <a:t>, where keys are strings followed by corresponding values, which can be strings, numbers, arrays, objects, booleans, or null. Its uses span from transmitting data over HTTP requests in web APIs to configuring settings in web applications and storing data in databases. JSON's versatility, ease of use, and compatibility with various programming languages have made it a cornerstone in modern data exchange and communication between software systems.</a:t>
            </a:r>
          </a:p>
          <a:p>
            <a:pPr algn="ctr">
              <a:lnSpc>
                <a:spcPts val="3514"/>
              </a:lnSpc>
            </a:pPr>
            <a:endParaRPr lang="en-US" sz="2510" spc="50">
              <a:solidFill>
                <a:srgbClr val="263F6B"/>
              </a:solidFill>
              <a:latin typeface="Montserrat"/>
            </a:endParaRPr>
          </a:p>
          <a:p>
            <a:pPr algn="ctr">
              <a:lnSpc>
                <a:spcPts val="3514"/>
              </a:lnSpc>
              <a:spcBef>
                <a:spcPct val="0"/>
              </a:spcBef>
            </a:pPr>
            <a:r>
              <a:rPr lang="en-US" sz="2510" spc="50">
                <a:solidFill>
                  <a:srgbClr val="263F6B"/>
                </a:solidFill>
                <a:latin typeface="Montserrat"/>
              </a:rPr>
              <a:t>Thus even in the second example of API application , you would have noticed the formatting to be different from the initial more basic .py structure , this is because we had incorporated the JSON Structure of the code , which allowed much more efficient sharing of the file between users irrespective of their platform, as per requirement. This is because it broke down the different segments of the code into various {} parts , being “info” that stored the basic address for Llama , “item” that stored the definition of the item we aim to obtain and lastly “request” that actually pulls/gets the requested item from our applied API defined in info.</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2700000">
            <a:off x="-3290941" y="9282403"/>
            <a:ext cx="5293007" cy="2487400"/>
          </a:xfrm>
          <a:prstGeom prst="rect">
            <a:avLst/>
          </a:prstGeom>
          <a:solidFill>
            <a:srgbClr val="213559"/>
          </a:solidFill>
        </p:spPr>
        <p:txBody>
          <a:bodyPr/>
          <a:lstStyle/>
          <a:p>
            <a:endParaRPr lang="en-IN"/>
          </a:p>
        </p:txBody>
      </p:sp>
      <p:sp>
        <p:nvSpPr>
          <p:cNvPr id="3" name="AutoShape 3"/>
          <p:cNvSpPr/>
          <p:nvPr/>
        </p:nvSpPr>
        <p:spPr>
          <a:xfrm rot="2700000">
            <a:off x="16429142" y="-1243700"/>
            <a:ext cx="5293007" cy="2487400"/>
          </a:xfrm>
          <a:prstGeom prst="rect">
            <a:avLst/>
          </a:prstGeom>
          <a:solidFill>
            <a:srgbClr val="213559"/>
          </a:solidFill>
        </p:spPr>
        <p:txBody>
          <a:bodyPr/>
          <a:lstStyle/>
          <a:p>
            <a:endParaRPr lang="en-IN"/>
          </a:p>
        </p:txBody>
      </p:sp>
      <p:grpSp>
        <p:nvGrpSpPr>
          <p:cNvPr id="4" name="Group 4"/>
          <p:cNvGrpSpPr/>
          <p:nvPr/>
        </p:nvGrpSpPr>
        <p:grpSpPr>
          <a:xfrm>
            <a:off x="-2885593" y="978480"/>
            <a:ext cx="7837012" cy="817536"/>
            <a:chOff x="0" y="0"/>
            <a:chExt cx="6330685" cy="660400"/>
          </a:xfrm>
        </p:grpSpPr>
        <p:sp>
          <p:nvSpPr>
            <p:cNvPr id="5" name="Freeform 5"/>
            <p:cNvSpPr/>
            <p:nvPr/>
          </p:nvSpPr>
          <p:spPr>
            <a:xfrm>
              <a:off x="0" y="0"/>
              <a:ext cx="6330685" cy="660400"/>
            </a:xfrm>
            <a:custGeom>
              <a:avLst/>
              <a:gdLst/>
              <a:ahLst/>
              <a:cxnLst/>
              <a:rect l="l" t="t" r="r" b="b"/>
              <a:pathLst>
                <a:path w="6330685" h="660400">
                  <a:moveTo>
                    <a:pt x="6206225" y="660400"/>
                  </a:moveTo>
                  <a:lnTo>
                    <a:pt x="124460" y="660400"/>
                  </a:lnTo>
                  <a:cubicBezTo>
                    <a:pt x="55880" y="660400"/>
                    <a:pt x="0" y="604520"/>
                    <a:pt x="0" y="535940"/>
                  </a:cubicBezTo>
                  <a:lnTo>
                    <a:pt x="0" y="124460"/>
                  </a:lnTo>
                  <a:cubicBezTo>
                    <a:pt x="0" y="55880"/>
                    <a:pt x="55880" y="0"/>
                    <a:pt x="124460" y="0"/>
                  </a:cubicBezTo>
                  <a:lnTo>
                    <a:pt x="6206225" y="0"/>
                  </a:lnTo>
                  <a:cubicBezTo>
                    <a:pt x="6274805" y="0"/>
                    <a:pt x="6330685" y="55880"/>
                    <a:pt x="6330685" y="124460"/>
                  </a:cubicBezTo>
                  <a:lnTo>
                    <a:pt x="6330685" y="535940"/>
                  </a:lnTo>
                  <a:cubicBezTo>
                    <a:pt x="6330685" y="604520"/>
                    <a:pt x="6274805" y="660400"/>
                    <a:pt x="6206225" y="660400"/>
                  </a:cubicBezTo>
                  <a:close/>
                </a:path>
              </a:pathLst>
            </a:custGeom>
            <a:solidFill>
              <a:srgbClr val="263F6B"/>
            </a:solidFill>
          </p:spPr>
          <p:txBody>
            <a:bodyPr/>
            <a:lstStyle/>
            <a:p>
              <a:endParaRPr lang="en-IN"/>
            </a:p>
          </p:txBody>
        </p:sp>
      </p:grpSp>
      <p:grpSp>
        <p:nvGrpSpPr>
          <p:cNvPr id="6" name="Group 6"/>
          <p:cNvGrpSpPr/>
          <p:nvPr/>
        </p:nvGrpSpPr>
        <p:grpSpPr>
          <a:xfrm>
            <a:off x="13281858" y="950773"/>
            <a:ext cx="5500345" cy="872948"/>
            <a:chOff x="0" y="0"/>
            <a:chExt cx="4161103" cy="660400"/>
          </a:xfrm>
        </p:grpSpPr>
        <p:sp>
          <p:nvSpPr>
            <p:cNvPr id="7" name="Freeform 7"/>
            <p:cNvSpPr/>
            <p:nvPr/>
          </p:nvSpPr>
          <p:spPr>
            <a:xfrm>
              <a:off x="0" y="0"/>
              <a:ext cx="4161103" cy="660400"/>
            </a:xfrm>
            <a:custGeom>
              <a:avLst/>
              <a:gdLst/>
              <a:ahLst/>
              <a:cxnLst/>
              <a:rect l="l" t="t" r="r" b="b"/>
              <a:pathLst>
                <a:path w="4161103" h="660400">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txBody>
            <a:bodyPr/>
            <a:lstStyle/>
            <a:p>
              <a:endParaRPr lang="en-IN"/>
            </a:p>
          </p:txBody>
        </p:sp>
      </p:grpSp>
      <p:sp>
        <p:nvSpPr>
          <p:cNvPr id="8" name="TextBox 8"/>
          <p:cNvSpPr txBox="1"/>
          <p:nvPr/>
        </p:nvSpPr>
        <p:spPr>
          <a:xfrm>
            <a:off x="4226788" y="705000"/>
            <a:ext cx="9834424" cy="973970"/>
          </a:xfrm>
          <a:prstGeom prst="rect">
            <a:avLst/>
          </a:prstGeom>
        </p:spPr>
        <p:txBody>
          <a:bodyPr lIns="0" tIns="0" rIns="0" bIns="0" rtlCol="0" anchor="t">
            <a:spAutoFit/>
          </a:bodyPr>
          <a:lstStyle/>
          <a:p>
            <a:pPr algn="ctr">
              <a:lnSpc>
                <a:spcPts val="3759"/>
              </a:lnSpc>
            </a:pPr>
            <a:r>
              <a:rPr lang="en-US" sz="3836" spc="-226">
                <a:solidFill>
                  <a:srgbClr val="263F6B"/>
                </a:solidFill>
                <a:latin typeface="Montserrat Ultra-Bold Italics"/>
              </a:rPr>
              <a:t>CONCEPTS IN DEPTH : </a:t>
            </a:r>
          </a:p>
          <a:p>
            <a:pPr algn="ctr">
              <a:lnSpc>
                <a:spcPts val="3759"/>
              </a:lnSpc>
            </a:pPr>
            <a:r>
              <a:rPr lang="en-US" sz="3836" spc="-226">
                <a:solidFill>
                  <a:srgbClr val="263F6B"/>
                </a:solidFill>
                <a:latin typeface="Montserrat Ultra-Bold Italics"/>
              </a:rPr>
              <a:t>NEO4J GRAPHICAL DATABASE</a:t>
            </a:r>
          </a:p>
        </p:txBody>
      </p:sp>
      <p:sp>
        <p:nvSpPr>
          <p:cNvPr id="9" name="TextBox 9"/>
          <p:cNvSpPr txBox="1"/>
          <p:nvPr/>
        </p:nvSpPr>
        <p:spPr>
          <a:xfrm>
            <a:off x="1028700" y="1631345"/>
            <a:ext cx="16230600" cy="11332578"/>
          </a:xfrm>
          <a:prstGeom prst="rect">
            <a:avLst/>
          </a:prstGeom>
        </p:spPr>
        <p:txBody>
          <a:bodyPr lIns="0" tIns="0" rIns="0" bIns="0" rtlCol="0" anchor="t">
            <a:spAutoFit/>
          </a:bodyPr>
          <a:lstStyle/>
          <a:p>
            <a:pPr algn="ctr">
              <a:lnSpc>
                <a:spcPts val="3934"/>
              </a:lnSpc>
            </a:pPr>
            <a:endParaRPr/>
          </a:p>
          <a:p>
            <a:pPr algn="ctr">
              <a:lnSpc>
                <a:spcPts val="3934"/>
              </a:lnSpc>
            </a:pPr>
            <a:r>
              <a:rPr lang="en-US" sz="2810" spc="56">
                <a:solidFill>
                  <a:srgbClr val="263F6B"/>
                </a:solidFill>
                <a:latin typeface="Montserrat"/>
              </a:rPr>
              <a:t>Neo4j is a graph database management system designed to store, retrieve, and manage data represented as nodes, relationships, and properties. Unlike traditional relational databases, Neo4j's graph structure allows for flexible and efficient querying of complex, interconnected data. Nodes represent entities, relationships define connections between nodes, and properties provide additional information about nodes and relationships.</a:t>
            </a:r>
          </a:p>
          <a:p>
            <a:pPr algn="ctr">
              <a:lnSpc>
                <a:spcPts val="3934"/>
              </a:lnSpc>
            </a:pPr>
            <a:r>
              <a:rPr lang="en-US" sz="2810" spc="56">
                <a:solidFill>
                  <a:srgbClr val="263F6B"/>
                </a:solidFill>
                <a:latin typeface="Montserrat"/>
              </a:rPr>
              <a:t>Using Neo4j's API, developers can interact with the database programmatically, integrating graph-based functionalities into their applications. This API enables developers to perform operations such as creating, updating, and querying graph data using programming languages like Java, Python, or JavaScript. By leveraging the API, developers can harness Neo4j's powerful graph capabilities within their applications, facilitating tasks such as recommendation systems, social network analysis, and real-time network visualization. Overall, Neo4j's API empowers developers to build sophisticated applications that leverage the advantages of graph databases, including flexible data modeling, efficient traversal of relationships, and powerful graph algorithms.</a:t>
            </a:r>
          </a:p>
          <a:p>
            <a:pPr algn="ctr">
              <a:lnSpc>
                <a:spcPts val="3934"/>
              </a:lnSpc>
            </a:pPr>
            <a:endParaRPr lang="en-US" sz="2810" spc="56">
              <a:solidFill>
                <a:srgbClr val="263F6B"/>
              </a:solidFill>
              <a:latin typeface="Montserrat"/>
            </a:endParaRPr>
          </a:p>
          <a:p>
            <a:pPr algn="ctr">
              <a:lnSpc>
                <a:spcPts val="3934"/>
              </a:lnSpc>
            </a:pPr>
            <a:endParaRPr lang="en-US" sz="2810" spc="56">
              <a:solidFill>
                <a:srgbClr val="263F6B"/>
              </a:solidFill>
              <a:latin typeface="Montserrat"/>
            </a:endParaRPr>
          </a:p>
          <a:p>
            <a:pPr algn="ctr">
              <a:lnSpc>
                <a:spcPts val="3934"/>
              </a:lnSpc>
            </a:pPr>
            <a:endParaRPr lang="en-US" sz="2810" spc="56">
              <a:solidFill>
                <a:srgbClr val="263F6B"/>
              </a:solidFill>
              <a:latin typeface="Montserrat"/>
            </a:endParaRPr>
          </a:p>
          <a:p>
            <a:pPr algn="ctr">
              <a:lnSpc>
                <a:spcPts val="3934"/>
              </a:lnSpc>
            </a:pPr>
            <a:endParaRPr lang="en-US" sz="2810" spc="56">
              <a:solidFill>
                <a:srgbClr val="263F6B"/>
              </a:solidFill>
              <a:latin typeface="Montserrat"/>
            </a:endParaRPr>
          </a:p>
          <a:p>
            <a:pPr algn="ctr">
              <a:lnSpc>
                <a:spcPts val="3934"/>
              </a:lnSpc>
            </a:pPr>
            <a:endParaRPr lang="en-US" sz="2810" spc="56">
              <a:solidFill>
                <a:srgbClr val="263F6B"/>
              </a:solidFill>
              <a:latin typeface="Montserrat"/>
            </a:endParaRPr>
          </a:p>
          <a:p>
            <a:pPr algn="ctr">
              <a:lnSpc>
                <a:spcPts val="3654"/>
              </a:lnSpc>
              <a:spcBef>
                <a:spcPct val="0"/>
              </a:spcBef>
            </a:pPr>
            <a:endParaRPr lang="en-US" sz="2810" spc="56">
              <a:solidFill>
                <a:srgbClr val="263F6B"/>
              </a:solidFill>
              <a:latin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2700000">
            <a:off x="-3290941" y="9282403"/>
            <a:ext cx="5293007" cy="2487400"/>
          </a:xfrm>
          <a:prstGeom prst="rect">
            <a:avLst/>
          </a:prstGeom>
          <a:solidFill>
            <a:srgbClr val="213559"/>
          </a:solidFill>
        </p:spPr>
        <p:txBody>
          <a:bodyPr/>
          <a:lstStyle/>
          <a:p>
            <a:endParaRPr lang="en-IN"/>
          </a:p>
        </p:txBody>
      </p:sp>
      <p:sp>
        <p:nvSpPr>
          <p:cNvPr id="3" name="AutoShape 3"/>
          <p:cNvSpPr/>
          <p:nvPr/>
        </p:nvSpPr>
        <p:spPr>
          <a:xfrm rot="2700000">
            <a:off x="16429142" y="-1243700"/>
            <a:ext cx="5293007" cy="2487400"/>
          </a:xfrm>
          <a:prstGeom prst="rect">
            <a:avLst/>
          </a:prstGeom>
          <a:solidFill>
            <a:srgbClr val="213559"/>
          </a:solidFill>
        </p:spPr>
        <p:txBody>
          <a:bodyPr/>
          <a:lstStyle/>
          <a:p>
            <a:endParaRPr lang="en-IN"/>
          </a:p>
        </p:txBody>
      </p:sp>
      <p:grpSp>
        <p:nvGrpSpPr>
          <p:cNvPr id="4" name="Group 4"/>
          <p:cNvGrpSpPr/>
          <p:nvPr/>
        </p:nvGrpSpPr>
        <p:grpSpPr>
          <a:xfrm>
            <a:off x="-2885593" y="978480"/>
            <a:ext cx="7837012" cy="817536"/>
            <a:chOff x="0" y="0"/>
            <a:chExt cx="6330685" cy="660400"/>
          </a:xfrm>
        </p:grpSpPr>
        <p:sp>
          <p:nvSpPr>
            <p:cNvPr id="5" name="Freeform 5"/>
            <p:cNvSpPr/>
            <p:nvPr/>
          </p:nvSpPr>
          <p:spPr>
            <a:xfrm>
              <a:off x="0" y="0"/>
              <a:ext cx="6330685" cy="660400"/>
            </a:xfrm>
            <a:custGeom>
              <a:avLst/>
              <a:gdLst/>
              <a:ahLst/>
              <a:cxnLst/>
              <a:rect l="l" t="t" r="r" b="b"/>
              <a:pathLst>
                <a:path w="6330685" h="660400">
                  <a:moveTo>
                    <a:pt x="6206225" y="660400"/>
                  </a:moveTo>
                  <a:lnTo>
                    <a:pt x="124460" y="660400"/>
                  </a:lnTo>
                  <a:cubicBezTo>
                    <a:pt x="55880" y="660400"/>
                    <a:pt x="0" y="604520"/>
                    <a:pt x="0" y="535940"/>
                  </a:cubicBezTo>
                  <a:lnTo>
                    <a:pt x="0" y="124460"/>
                  </a:lnTo>
                  <a:cubicBezTo>
                    <a:pt x="0" y="55880"/>
                    <a:pt x="55880" y="0"/>
                    <a:pt x="124460" y="0"/>
                  </a:cubicBezTo>
                  <a:lnTo>
                    <a:pt x="6206225" y="0"/>
                  </a:lnTo>
                  <a:cubicBezTo>
                    <a:pt x="6274805" y="0"/>
                    <a:pt x="6330685" y="55880"/>
                    <a:pt x="6330685" y="124460"/>
                  </a:cubicBezTo>
                  <a:lnTo>
                    <a:pt x="6330685" y="535940"/>
                  </a:lnTo>
                  <a:cubicBezTo>
                    <a:pt x="6330685" y="604520"/>
                    <a:pt x="6274805" y="660400"/>
                    <a:pt x="6206225" y="660400"/>
                  </a:cubicBezTo>
                  <a:close/>
                </a:path>
              </a:pathLst>
            </a:custGeom>
            <a:solidFill>
              <a:srgbClr val="263F6B"/>
            </a:solidFill>
          </p:spPr>
          <p:txBody>
            <a:bodyPr/>
            <a:lstStyle/>
            <a:p>
              <a:endParaRPr lang="en-IN"/>
            </a:p>
          </p:txBody>
        </p:sp>
      </p:grpSp>
      <p:grpSp>
        <p:nvGrpSpPr>
          <p:cNvPr id="6" name="Group 6"/>
          <p:cNvGrpSpPr/>
          <p:nvPr/>
        </p:nvGrpSpPr>
        <p:grpSpPr>
          <a:xfrm>
            <a:off x="13281858" y="950773"/>
            <a:ext cx="5500345" cy="872948"/>
            <a:chOff x="0" y="0"/>
            <a:chExt cx="4161103" cy="660400"/>
          </a:xfrm>
        </p:grpSpPr>
        <p:sp>
          <p:nvSpPr>
            <p:cNvPr id="7" name="Freeform 7"/>
            <p:cNvSpPr/>
            <p:nvPr/>
          </p:nvSpPr>
          <p:spPr>
            <a:xfrm>
              <a:off x="0" y="0"/>
              <a:ext cx="4161103" cy="660400"/>
            </a:xfrm>
            <a:custGeom>
              <a:avLst/>
              <a:gdLst/>
              <a:ahLst/>
              <a:cxnLst/>
              <a:rect l="l" t="t" r="r" b="b"/>
              <a:pathLst>
                <a:path w="4161103" h="660400">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txBody>
            <a:bodyPr/>
            <a:lstStyle/>
            <a:p>
              <a:endParaRPr lang="en-IN"/>
            </a:p>
          </p:txBody>
        </p:sp>
      </p:grpSp>
      <p:sp>
        <p:nvSpPr>
          <p:cNvPr id="8" name="TextBox 8"/>
          <p:cNvSpPr txBox="1"/>
          <p:nvPr/>
        </p:nvSpPr>
        <p:spPr>
          <a:xfrm>
            <a:off x="4226788" y="705000"/>
            <a:ext cx="9834424" cy="973970"/>
          </a:xfrm>
          <a:prstGeom prst="rect">
            <a:avLst/>
          </a:prstGeom>
        </p:spPr>
        <p:txBody>
          <a:bodyPr lIns="0" tIns="0" rIns="0" bIns="0" rtlCol="0" anchor="t">
            <a:spAutoFit/>
          </a:bodyPr>
          <a:lstStyle/>
          <a:p>
            <a:pPr algn="ctr">
              <a:lnSpc>
                <a:spcPts val="3759"/>
              </a:lnSpc>
            </a:pPr>
            <a:r>
              <a:rPr lang="en-US" sz="3836" spc="-226">
                <a:solidFill>
                  <a:srgbClr val="263F6B"/>
                </a:solidFill>
                <a:latin typeface="Montserrat Ultra-Bold Italics"/>
              </a:rPr>
              <a:t>CONCEPTS IN DEPTH : </a:t>
            </a:r>
          </a:p>
          <a:p>
            <a:pPr algn="ctr">
              <a:lnSpc>
                <a:spcPts val="3759"/>
              </a:lnSpc>
            </a:pPr>
            <a:r>
              <a:rPr lang="en-US" sz="3836" spc="-226">
                <a:solidFill>
                  <a:srgbClr val="263F6B"/>
                </a:solidFill>
                <a:latin typeface="Montserrat Ultra-Bold Italics"/>
              </a:rPr>
              <a:t>NEO4J GRAPHICAL DATABASE</a:t>
            </a:r>
          </a:p>
        </p:txBody>
      </p:sp>
      <p:sp>
        <p:nvSpPr>
          <p:cNvPr id="9" name="TextBox 9"/>
          <p:cNvSpPr txBox="1"/>
          <p:nvPr/>
        </p:nvSpPr>
        <p:spPr>
          <a:xfrm>
            <a:off x="1028700" y="2132574"/>
            <a:ext cx="16230600" cy="7405738"/>
          </a:xfrm>
          <a:prstGeom prst="rect">
            <a:avLst/>
          </a:prstGeom>
        </p:spPr>
        <p:txBody>
          <a:bodyPr lIns="0" tIns="0" rIns="0" bIns="0" rtlCol="0" anchor="t">
            <a:spAutoFit/>
          </a:bodyPr>
          <a:lstStyle/>
          <a:p>
            <a:pPr algn="ctr">
              <a:lnSpc>
                <a:spcPts val="3934"/>
              </a:lnSpc>
            </a:pPr>
            <a:r>
              <a:rPr lang="en-US" sz="2810" spc="56">
                <a:solidFill>
                  <a:srgbClr val="263F6B"/>
                </a:solidFill>
                <a:latin typeface="Montserrat"/>
              </a:rPr>
              <a:t>We had worked extensively for the greater part of the month on various concepts which are : </a:t>
            </a:r>
          </a:p>
          <a:p>
            <a:pPr marL="606788" lvl="1" indent="-303394">
              <a:lnSpc>
                <a:spcPts val="3934"/>
              </a:lnSpc>
              <a:buFont typeface="Arial"/>
              <a:buChar char="•"/>
            </a:pPr>
            <a:r>
              <a:rPr lang="en-US" sz="2810" spc="56">
                <a:solidFill>
                  <a:srgbClr val="263F6B"/>
                </a:solidFill>
                <a:latin typeface="Montserrat"/>
              </a:rPr>
              <a:t>Understanding Basic Neo4j Graph creation and working on it using CYPHER language which is native to the DB.</a:t>
            </a:r>
          </a:p>
          <a:p>
            <a:pPr marL="606788" lvl="1" indent="-303394">
              <a:lnSpc>
                <a:spcPts val="3934"/>
              </a:lnSpc>
              <a:buFont typeface="Arial"/>
              <a:buChar char="•"/>
            </a:pPr>
            <a:r>
              <a:rPr lang="en-US" sz="2810" spc="56">
                <a:solidFill>
                  <a:srgbClr val="263F6B"/>
                </a:solidFill>
                <a:latin typeface="Montserrat"/>
              </a:rPr>
              <a:t>Incorporating API of Neo4j , by defining the Instances key and passwords into our py codes</a:t>
            </a:r>
          </a:p>
          <a:p>
            <a:pPr marL="606788" lvl="1" indent="-303394">
              <a:lnSpc>
                <a:spcPts val="3934"/>
              </a:lnSpc>
              <a:buFont typeface="Arial"/>
              <a:buChar char="•"/>
            </a:pPr>
            <a:r>
              <a:rPr lang="en-US" sz="2810" spc="56">
                <a:solidFill>
                  <a:srgbClr val="263F6B"/>
                </a:solidFill>
                <a:latin typeface="Montserrat"/>
              </a:rPr>
              <a:t>Generating CYPHER Queries through the py code which allows modifications into the Neo4j Database with the help of the API</a:t>
            </a:r>
          </a:p>
          <a:p>
            <a:pPr marL="606788" lvl="1" indent="-303394">
              <a:lnSpc>
                <a:spcPts val="3934"/>
              </a:lnSpc>
              <a:buFont typeface="Arial"/>
              <a:buChar char="•"/>
            </a:pPr>
            <a:r>
              <a:rPr lang="en-US" sz="2810" spc="56">
                <a:solidFill>
                  <a:srgbClr val="263F6B"/>
                </a:solidFill>
                <a:latin typeface="Montserrat"/>
              </a:rPr>
              <a:t>Fetching results through the Code Terminal based on the information in the Database present , using the CYPHER Queries incorporated within the code </a:t>
            </a:r>
          </a:p>
          <a:p>
            <a:pPr marL="606788" lvl="1" indent="-303394">
              <a:lnSpc>
                <a:spcPts val="3934"/>
              </a:lnSpc>
              <a:buFont typeface="Arial"/>
              <a:buChar char="•"/>
            </a:pPr>
            <a:r>
              <a:rPr lang="en-US" sz="2810" spc="56">
                <a:solidFill>
                  <a:srgbClr val="263F6B"/>
                </a:solidFill>
                <a:latin typeface="Montserrat"/>
              </a:rPr>
              <a:t>Working with real time Ship Data to create a recommendation system based on key-Value Pair generation by keeping a count on repeated searches of the user and storing a count of this paired search , then saving this count so that when the user next queries a keyword its highest count value pair is recommended as the next Question along with its answer stored and ready to be displayed.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2700000">
            <a:off x="-3290941" y="9282403"/>
            <a:ext cx="5293007" cy="2487400"/>
          </a:xfrm>
          <a:prstGeom prst="rect">
            <a:avLst/>
          </a:prstGeom>
          <a:solidFill>
            <a:srgbClr val="213559"/>
          </a:solidFill>
        </p:spPr>
        <p:txBody>
          <a:bodyPr/>
          <a:lstStyle/>
          <a:p>
            <a:endParaRPr lang="en-IN"/>
          </a:p>
        </p:txBody>
      </p:sp>
      <p:sp>
        <p:nvSpPr>
          <p:cNvPr id="3" name="AutoShape 3"/>
          <p:cNvSpPr/>
          <p:nvPr/>
        </p:nvSpPr>
        <p:spPr>
          <a:xfrm rot="2700000">
            <a:off x="16429142" y="-1243700"/>
            <a:ext cx="5293007" cy="2487400"/>
          </a:xfrm>
          <a:prstGeom prst="rect">
            <a:avLst/>
          </a:prstGeom>
          <a:solidFill>
            <a:srgbClr val="213559"/>
          </a:solidFill>
        </p:spPr>
        <p:txBody>
          <a:bodyPr/>
          <a:lstStyle/>
          <a:p>
            <a:endParaRPr lang="en-IN"/>
          </a:p>
        </p:txBody>
      </p:sp>
      <p:grpSp>
        <p:nvGrpSpPr>
          <p:cNvPr id="4" name="Group 4"/>
          <p:cNvGrpSpPr/>
          <p:nvPr/>
        </p:nvGrpSpPr>
        <p:grpSpPr>
          <a:xfrm>
            <a:off x="-2885593" y="978480"/>
            <a:ext cx="7837012" cy="817536"/>
            <a:chOff x="0" y="0"/>
            <a:chExt cx="6330685" cy="660400"/>
          </a:xfrm>
        </p:grpSpPr>
        <p:sp>
          <p:nvSpPr>
            <p:cNvPr id="5" name="Freeform 5"/>
            <p:cNvSpPr/>
            <p:nvPr/>
          </p:nvSpPr>
          <p:spPr>
            <a:xfrm>
              <a:off x="0" y="0"/>
              <a:ext cx="6330685" cy="660400"/>
            </a:xfrm>
            <a:custGeom>
              <a:avLst/>
              <a:gdLst/>
              <a:ahLst/>
              <a:cxnLst/>
              <a:rect l="l" t="t" r="r" b="b"/>
              <a:pathLst>
                <a:path w="6330685" h="660400">
                  <a:moveTo>
                    <a:pt x="6206225" y="660400"/>
                  </a:moveTo>
                  <a:lnTo>
                    <a:pt x="124460" y="660400"/>
                  </a:lnTo>
                  <a:cubicBezTo>
                    <a:pt x="55880" y="660400"/>
                    <a:pt x="0" y="604520"/>
                    <a:pt x="0" y="535940"/>
                  </a:cubicBezTo>
                  <a:lnTo>
                    <a:pt x="0" y="124460"/>
                  </a:lnTo>
                  <a:cubicBezTo>
                    <a:pt x="0" y="55880"/>
                    <a:pt x="55880" y="0"/>
                    <a:pt x="124460" y="0"/>
                  </a:cubicBezTo>
                  <a:lnTo>
                    <a:pt x="6206225" y="0"/>
                  </a:lnTo>
                  <a:cubicBezTo>
                    <a:pt x="6274805" y="0"/>
                    <a:pt x="6330685" y="55880"/>
                    <a:pt x="6330685" y="124460"/>
                  </a:cubicBezTo>
                  <a:lnTo>
                    <a:pt x="6330685" y="535940"/>
                  </a:lnTo>
                  <a:cubicBezTo>
                    <a:pt x="6330685" y="604520"/>
                    <a:pt x="6274805" y="660400"/>
                    <a:pt x="6206225" y="660400"/>
                  </a:cubicBezTo>
                  <a:close/>
                </a:path>
              </a:pathLst>
            </a:custGeom>
            <a:solidFill>
              <a:srgbClr val="263F6B"/>
            </a:solidFill>
          </p:spPr>
          <p:txBody>
            <a:bodyPr/>
            <a:lstStyle/>
            <a:p>
              <a:endParaRPr lang="en-IN"/>
            </a:p>
          </p:txBody>
        </p:sp>
      </p:grpSp>
      <p:grpSp>
        <p:nvGrpSpPr>
          <p:cNvPr id="6" name="Group 6"/>
          <p:cNvGrpSpPr/>
          <p:nvPr/>
        </p:nvGrpSpPr>
        <p:grpSpPr>
          <a:xfrm>
            <a:off x="13281858" y="950773"/>
            <a:ext cx="5500345" cy="872948"/>
            <a:chOff x="0" y="0"/>
            <a:chExt cx="4161103" cy="660400"/>
          </a:xfrm>
        </p:grpSpPr>
        <p:sp>
          <p:nvSpPr>
            <p:cNvPr id="7" name="Freeform 7"/>
            <p:cNvSpPr/>
            <p:nvPr/>
          </p:nvSpPr>
          <p:spPr>
            <a:xfrm>
              <a:off x="0" y="0"/>
              <a:ext cx="4161103" cy="660400"/>
            </a:xfrm>
            <a:custGeom>
              <a:avLst/>
              <a:gdLst/>
              <a:ahLst/>
              <a:cxnLst/>
              <a:rect l="l" t="t" r="r" b="b"/>
              <a:pathLst>
                <a:path w="4161103" h="660400">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txBody>
            <a:bodyPr/>
            <a:lstStyle/>
            <a:p>
              <a:endParaRPr lang="en-IN"/>
            </a:p>
          </p:txBody>
        </p:sp>
      </p:grpSp>
      <p:sp>
        <p:nvSpPr>
          <p:cNvPr id="8" name="Freeform 8"/>
          <p:cNvSpPr/>
          <p:nvPr/>
        </p:nvSpPr>
        <p:spPr>
          <a:xfrm>
            <a:off x="8669913" y="2423839"/>
            <a:ext cx="8589387" cy="7125773"/>
          </a:xfrm>
          <a:custGeom>
            <a:avLst/>
            <a:gdLst/>
            <a:ahLst/>
            <a:cxnLst/>
            <a:rect l="l" t="t" r="r" b="b"/>
            <a:pathLst>
              <a:path w="8589387" h="7125773">
                <a:moveTo>
                  <a:pt x="0" y="0"/>
                </a:moveTo>
                <a:lnTo>
                  <a:pt x="8589387" y="0"/>
                </a:lnTo>
                <a:lnTo>
                  <a:pt x="8589387" y="7125772"/>
                </a:lnTo>
                <a:lnTo>
                  <a:pt x="0" y="7125772"/>
                </a:lnTo>
                <a:lnTo>
                  <a:pt x="0" y="0"/>
                </a:lnTo>
                <a:close/>
              </a:path>
            </a:pathLst>
          </a:custGeom>
          <a:blipFill>
            <a:blip r:embed="rId2"/>
            <a:stretch>
              <a:fillRect/>
            </a:stretch>
          </a:blipFill>
        </p:spPr>
        <p:txBody>
          <a:bodyPr/>
          <a:lstStyle/>
          <a:p>
            <a:endParaRPr lang="en-IN"/>
          </a:p>
        </p:txBody>
      </p:sp>
      <p:sp>
        <p:nvSpPr>
          <p:cNvPr id="9" name="TextBox 9"/>
          <p:cNvSpPr txBox="1"/>
          <p:nvPr/>
        </p:nvSpPr>
        <p:spPr>
          <a:xfrm>
            <a:off x="4226788" y="705000"/>
            <a:ext cx="9834424" cy="973970"/>
          </a:xfrm>
          <a:prstGeom prst="rect">
            <a:avLst/>
          </a:prstGeom>
        </p:spPr>
        <p:txBody>
          <a:bodyPr lIns="0" tIns="0" rIns="0" bIns="0" rtlCol="0" anchor="t">
            <a:spAutoFit/>
          </a:bodyPr>
          <a:lstStyle/>
          <a:p>
            <a:pPr algn="ctr">
              <a:lnSpc>
                <a:spcPts val="3759"/>
              </a:lnSpc>
            </a:pPr>
            <a:r>
              <a:rPr lang="en-US" sz="3836" spc="-226">
                <a:solidFill>
                  <a:srgbClr val="263F6B"/>
                </a:solidFill>
                <a:latin typeface="Montserrat Ultra-Bold Italics"/>
              </a:rPr>
              <a:t>CONCEPTS IN DEPTH : </a:t>
            </a:r>
          </a:p>
          <a:p>
            <a:pPr algn="ctr">
              <a:lnSpc>
                <a:spcPts val="3759"/>
              </a:lnSpc>
            </a:pPr>
            <a:r>
              <a:rPr lang="en-US" sz="3836" spc="-226">
                <a:solidFill>
                  <a:srgbClr val="263F6B"/>
                </a:solidFill>
                <a:latin typeface="Montserrat Ultra-Bold Italics"/>
              </a:rPr>
              <a:t>NEO4J GRAPHICAL DATABASE</a:t>
            </a:r>
          </a:p>
        </p:txBody>
      </p:sp>
      <p:sp>
        <p:nvSpPr>
          <p:cNvPr id="10" name="TextBox 10"/>
          <p:cNvSpPr txBox="1"/>
          <p:nvPr/>
        </p:nvSpPr>
        <p:spPr>
          <a:xfrm>
            <a:off x="932834" y="2703164"/>
            <a:ext cx="6587907" cy="6415138"/>
          </a:xfrm>
          <a:prstGeom prst="rect">
            <a:avLst/>
          </a:prstGeom>
        </p:spPr>
        <p:txBody>
          <a:bodyPr lIns="0" tIns="0" rIns="0" bIns="0" rtlCol="0" anchor="t">
            <a:spAutoFit/>
          </a:bodyPr>
          <a:lstStyle/>
          <a:p>
            <a:pPr algn="ctr">
              <a:lnSpc>
                <a:spcPts val="3934"/>
              </a:lnSpc>
            </a:pPr>
            <a:r>
              <a:rPr lang="en-US" sz="2810" spc="56">
                <a:solidFill>
                  <a:srgbClr val="263F6B"/>
                </a:solidFill>
                <a:latin typeface="Montserrat"/>
              </a:rPr>
              <a:t>Here is an example of basic Graph Creation and incorporation in py code along with how CYPHER Queries can be utilized to attain outputs from the Graphs formed from the Inputted Data in Question .</a:t>
            </a:r>
          </a:p>
          <a:p>
            <a:pPr algn="ctr">
              <a:lnSpc>
                <a:spcPts val="3934"/>
              </a:lnSpc>
            </a:pPr>
            <a:endParaRPr lang="en-US" sz="2810" spc="56">
              <a:solidFill>
                <a:srgbClr val="263F6B"/>
              </a:solidFill>
              <a:latin typeface="Montserrat"/>
            </a:endParaRPr>
          </a:p>
          <a:p>
            <a:pPr algn="ctr">
              <a:lnSpc>
                <a:spcPts val="3934"/>
              </a:lnSpc>
            </a:pPr>
            <a:r>
              <a:rPr lang="en-US" sz="2810" spc="56">
                <a:solidFill>
                  <a:srgbClr val="263F6B"/>
                </a:solidFill>
                <a:latin typeface="Montserrat"/>
              </a:rPr>
              <a:t>Alongside is how the Graph is made for Data comprising of Order details and Product Details to explain how the Neo4j Database works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2700000">
            <a:off x="-3290941" y="9282403"/>
            <a:ext cx="5293007" cy="2487400"/>
          </a:xfrm>
          <a:prstGeom prst="rect">
            <a:avLst/>
          </a:prstGeom>
          <a:solidFill>
            <a:srgbClr val="213559"/>
          </a:solidFill>
        </p:spPr>
        <p:txBody>
          <a:bodyPr/>
          <a:lstStyle/>
          <a:p>
            <a:endParaRPr lang="en-IN"/>
          </a:p>
        </p:txBody>
      </p:sp>
      <p:sp>
        <p:nvSpPr>
          <p:cNvPr id="3" name="AutoShape 3"/>
          <p:cNvSpPr/>
          <p:nvPr/>
        </p:nvSpPr>
        <p:spPr>
          <a:xfrm rot="2700000">
            <a:off x="16429142" y="-1243700"/>
            <a:ext cx="5293007" cy="2487400"/>
          </a:xfrm>
          <a:prstGeom prst="rect">
            <a:avLst/>
          </a:prstGeom>
          <a:solidFill>
            <a:srgbClr val="213559"/>
          </a:solidFill>
        </p:spPr>
        <p:txBody>
          <a:bodyPr/>
          <a:lstStyle/>
          <a:p>
            <a:endParaRPr lang="en-IN"/>
          </a:p>
        </p:txBody>
      </p:sp>
      <p:grpSp>
        <p:nvGrpSpPr>
          <p:cNvPr id="4" name="Group 4"/>
          <p:cNvGrpSpPr/>
          <p:nvPr/>
        </p:nvGrpSpPr>
        <p:grpSpPr>
          <a:xfrm>
            <a:off x="-2885593" y="978480"/>
            <a:ext cx="7837012" cy="817536"/>
            <a:chOff x="0" y="0"/>
            <a:chExt cx="6330685" cy="660400"/>
          </a:xfrm>
        </p:grpSpPr>
        <p:sp>
          <p:nvSpPr>
            <p:cNvPr id="5" name="Freeform 5"/>
            <p:cNvSpPr/>
            <p:nvPr/>
          </p:nvSpPr>
          <p:spPr>
            <a:xfrm>
              <a:off x="0" y="0"/>
              <a:ext cx="6330685" cy="660400"/>
            </a:xfrm>
            <a:custGeom>
              <a:avLst/>
              <a:gdLst/>
              <a:ahLst/>
              <a:cxnLst/>
              <a:rect l="l" t="t" r="r" b="b"/>
              <a:pathLst>
                <a:path w="6330685" h="660400">
                  <a:moveTo>
                    <a:pt x="6206225" y="660400"/>
                  </a:moveTo>
                  <a:lnTo>
                    <a:pt x="124460" y="660400"/>
                  </a:lnTo>
                  <a:cubicBezTo>
                    <a:pt x="55880" y="660400"/>
                    <a:pt x="0" y="604520"/>
                    <a:pt x="0" y="535940"/>
                  </a:cubicBezTo>
                  <a:lnTo>
                    <a:pt x="0" y="124460"/>
                  </a:lnTo>
                  <a:cubicBezTo>
                    <a:pt x="0" y="55880"/>
                    <a:pt x="55880" y="0"/>
                    <a:pt x="124460" y="0"/>
                  </a:cubicBezTo>
                  <a:lnTo>
                    <a:pt x="6206225" y="0"/>
                  </a:lnTo>
                  <a:cubicBezTo>
                    <a:pt x="6274805" y="0"/>
                    <a:pt x="6330685" y="55880"/>
                    <a:pt x="6330685" y="124460"/>
                  </a:cubicBezTo>
                  <a:lnTo>
                    <a:pt x="6330685" y="535940"/>
                  </a:lnTo>
                  <a:cubicBezTo>
                    <a:pt x="6330685" y="604520"/>
                    <a:pt x="6274805" y="660400"/>
                    <a:pt x="6206225" y="660400"/>
                  </a:cubicBezTo>
                  <a:close/>
                </a:path>
              </a:pathLst>
            </a:custGeom>
            <a:solidFill>
              <a:srgbClr val="263F6B"/>
            </a:solidFill>
          </p:spPr>
          <p:txBody>
            <a:bodyPr/>
            <a:lstStyle/>
            <a:p>
              <a:endParaRPr lang="en-IN"/>
            </a:p>
          </p:txBody>
        </p:sp>
      </p:grpSp>
      <p:grpSp>
        <p:nvGrpSpPr>
          <p:cNvPr id="6" name="Group 6"/>
          <p:cNvGrpSpPr/>
          <p:nvPr/>
        </p:nvGrpSpPr>
        <p:grpSpPr>
          <a:xfrm>
            <a:off x="13281858" y="950773"/>
            <a:ext cx="5500345" cy="872948"/>
            <a:chOff x="0" y="0"/>
            <a:chExt cx="4161103" cy="660400"/>
          </a:xfrm>
        </p:grpSpPr>
        <p:sp>
          <p:nvSpPr>
            <p:cNvPr id="7" name="Freeform 7"/>
            <p:cNvSpPr/>
            <p:nvPr/>
          </p:nvSpPr>
          <p:spPr>
            <a:xfrm>
              <a:off x="0" y="0"/>
              <a:ext cx="4161103" cy="660400"/>
            </a:xfrm>
            <a:custGeom>
              <a:avLst/>
              <a:gdLst/>
              <a:ahLst/>
              <a:cxnLst/>
              <a:rect l="l" t="t" r="r" b="b"/>
              <a:pathLst>
                <a:path w="4161103" h="660400">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txBody>
            <a:bodyPr/>
            <a:lstStyle/>
            <a:p>
              <a:endParaRPr lang="en-IN"/>
            </a:p>
          </p:txBody>
        </p:sp>
      </p:grpSp>
      <p:sp>
        <p:nvSpPr>
          <p:cNvPr id="8" name="Freeform 8"/>
          <p:cNvSpPr/>
          <p:nvPr/>
        </p:nvSpPr>
        <p:spPr>
          <a:xfrm>
            <a:off x="8957107" y="2031481"/>
            <a:ext cx="7858130" cy="7768542"/>
          </a:xfrm>
          <a:custGeom>
            <a:avLst/>
            <a:gdLst/>
            <a:ahLst/>
            <a:cxnLst/>
            <a:rect l="l" t="t" r="r" b="b"/>
            <a:pathLst>
              <a:path w="7858130" h="7768542">
                <a:moveTo>
                  <a:pt x="0" y="0"/>
                </a:moveTo>
                <a:lnTo>
                  <a:pt x="7858130" y="0"/>
                </a:lnTo>
                <a:lnTo>
                  <a:pt x="7858130" y="7768542"/>
                </a:lnTo>
                <a:lnTo>
                  <a:pt x="0" y="7768542"/>
                </a:lnTo>
                <a:lnTo>
                  <a:pt x="0" y="0"/>
                </a:lnTo>
                <a:close/>
              </a:path>
            </a:pathLst>
          </a:custGeom>
          <a:blipFill>
            <a:blip r:embed="rId2"/>
            <a:stretch>
              <a:fillRect/>
            </a:stretch>
          </a:blipFill>
        </p:spPr>
        <p:txBody>
          <a:bodyPr/>
          <a:lstStyle/>
          <a:p>
            <a:endParaRPr lang="en-IN"/>
          </a:p>
        </p:txBody>
      </p:sp>
      <p:sp>
        <p:nvSpPr>
          <p:cNvPr id="9" name="TextBox 9"/>
          <p:cNvSpPr txBox="1"/>
          <p:nvPr/>
        </p:nvSpPr>
        <p:spPr>
          <a:xfrm>
            <a:off x="4226788" y="705000"/>
            <a:ext cx="9834424" cy="973970"/>
          </a:xfrm>
          <a:prstGeom prst="rect">
            <a:avLst/>
          </a:prstGeom>
        </p:spPr>
        <p:txBody>
          <a:bodyPr lIns="0" tIns="0" rIns="0" bIns="0" rtlCol="0" anchor="t">
            <a:spAutoFit/>
          </a:bodyPr>
          <a:lstStyle/>
          <a:p>
            <a:pPr algn="ctr">
              <a:lnSpc>
                <a:spcPts val="3759"/>
              </a:lnSpc>
            </a:pPr>
            <a:r>
              <a:rPr lang="en-US" sz="3836" spc="-226">
                <a:solidFill>
                  <a:srgbClr val="263F6B"/>
                </a:solidFill>
                <a:latin typeface="Montserrat Ultra-Bold Italics"/>
              </a:rPr>
              <a:t>CONCEPTS IN DEPTH : </a:t>
            </a:r>
          </a:p>
          <a:p>
            <a:pPr algn="ctr">
              <a:lnSpc>
                <a:spcPts val="3759"/>
              </a:lnSpc>
            </a:pPr>
            <a:r>
              <a:rPr lang="en-US" sz="3836" spc="-226">
                <a:solidFill>
                  <a:srgbClr val="263F6B"/>
                </a:solidFill>
                <a:latin typeface="Montserrat Ultra-Bold Italics"/>
              </a:rPr>
              <a:t>NEO4J GRAPHICAL DATABASE</a:t>
            </a:r>
          </a:p>
        </p:txBody>
      </p:sp>
      <p:sp>
        <p:nvSpPr>
          <p:cNvPr id="10" name="TextBox 10"/>
          <p:cNvSpPr txBox="1"/>
          <p:nvPr/>
        </p:nvSpPr>
        <p:spPr>
          <a:xfrm>
            <a:off x="1678959" y="4030250"/>
            <a:ext cx="6544919" cy="3245485"/>
          </a:xfrm>
          <a:prstGeom prst="rect">
            <a:avLst/>
          </a:prstGeom>
        </p:spPr>
        <p:txBody>
          <a:bodyPr lIns="0" tIns="0" rIns="0" bIns="0" rtlCol="0" anchor="t">
            <a:spAutoFit/>
          </a:bodyPr>
          <a:lstStyle/>
          <a:p>
            <a:pPr algn="ctr">
              <a:lnSpc>
                <a:spcPts val="4339"/>
              </a:lnSpc>
              <a:spcBef>
                <a:spcPct val="0"/>
              </a:spcBef>
            </a:pPr>
            <a:r>
              <a:rPr lang="en-US" sz="3099" spc="61">
                <a:solidFill>
                  <a:srgbClr val="263F6B"/>
                </a:solidFill>
                <a:latin typeface="Montserrat"/>
              </a:rPr>
              <a:t>When zoomed in , here is how it looks to show the Nodes Products and Orders along with the relationship called Order_Details defined between them :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2700000">
            <a:off x="16429142" y="-1243700"/>
            <a:ext cx="5293007" cy="2487400"/>
          </a:xfrm>
          <a:prstGeom prst="rect">
            <a:avLst/>
          </a:prstGeom>
          <a:solidFill>
            <a:srgbClr val="213559"/>
          </a:solidFill>
        </p:spPr>
        <p:txBody>
          <a:bodyPr/>
          <a:lstStyle/>
          <a:p>
            <a:endParaRPr lang="en-IN"/>
          </a:p>
        </p:txBody>
      </p:sp>
      <p:grpSp>
        <p:nvGrpSpPr>
          <p:cNvPr id="3" name="Group 3"/>
          <p:cNvGrpSpPr/>
          <p:nvPr/>
        </p:nvGrpSpPr>
        <p:grpSpPr>
          <a:xfrm>
            <a:off x="-2885593" y="978480"/>
            <a:ext cx="7837012" cy="817536"/>
            <a:chOff x="0" y="0"/>
            <a:chExt cx="6330685" cy="660400"/>
          </a:xfrm>
        </p:grpSpPr>
        <p:sp>
          <p:nvSpPr>
            <p:cNvPr id="4" name="Freeform 4"/>
            <p:cNvSpPr/>
            <p:nvPr/>
          </p:nvSpPr>
          <p:spPr>
            <a:xfrm>
              <a:off x="0" y="0"/>
              <a:ext cx="6330685" cy="660400"/>
            </a:xfrm>
            <a:custGeom>
              <a:avLst/>
              <a:gdLst/>
              <a:ahLst/>
              <a:cxnLst/>
              <a:rect l="l" t="t" r="r" b="b"/>
              <a:pathLst>
                <a:path w="6330685" h="660400">
                  <a:moveTo>
                    <a:pt x="6206225" y="660400"/>
                  </a:moveTo>
                  <a:lnTo>
                    <a:pt x="124460" y="660400"/>
                  </a:lnTo>
                  <a:cubicBezTo>
                    <a:pt x="55880" y="660400"/>
                    <a:pt x="0" y="604520"/>
                    <a:pt x="0" y="535940"/>
                  </a:cubicBezTo>
                  <a:lnTo>
                    <a:pt x="0" y="124460"/>
                  </a:lnTo>
                  <a:cubicBezTo>
                    <a:pt x="0" y="55880"/>
                    <a:pt x="55880" y="0"/>
                    <a:pt x="124460" y="0"/>
                  </a:cubicBezTo>
                  <a:lnTo>
                    <a:pt x="6206225" y="0"/>
                  </a:lnTo>
                  <a:cubicBezTo>
                    <a:pt x="6274805" y="0"/>
                    <a:pt x="6330685" y="55880"/>
                    <a:pt x="6330685" y="124460"/>
                  </a:cubicBezTo>
                  <a:lnTo>
                    <a:pt x="6330685" y="535940"/>
                  </a:lnTo>
                  <a:cubicBezTo>
                    <a:pt x="6330685" y="604520"/>
                    <a:pt x="6274805" y="660400"/>
                    <a:pt x="6206225" y="660400"/>
                  </a:cubicBezTo>
                  <a:close/>
                </a:path>
              </a:pathLst>
            </a:custGeom>
            <a:solidFill>
              <a:srgbClr val="263F6B"/>
            </a:solidFill>
          </p:spPr>
          <p:txBody>
            <a:bodyPr/>
            <a:lstStyle/>
            <a:p>
              <a:endParaRPr lang="en-IN"/>
            </a:p>
          </p:txBody>
        </p:sp>
      </p:grpSp>
      <p:grpSp>
        <p:nvGrpSpPr>
          <p:cNvPr id="5" name="Group 5"/>
          <p:cNvGrpSpPr/>
          <p:nvPr/>
        </p:nvGrpSpPr>
        <p:grpSpPr>
          <a:xfrm>
            <a:off x="13281858" y="950773"/>
            <a:ext cx="5500345" cy="872948"/>
            <a:chOff x="0" y="0"/>
            <a:chExt cx="4161103" cy="660400"/>
          </a:xfrm>
        </p:grpSpPr>
        <p:sp>
          <p:nvSpPr>
            <p:cNvPr id="6" name="Freeform 6"/>
            <p:cNvSpPr/>
            <p:nvPr/>
          </p:nvSpPr>
          <p:spPr>
            <a:xfrm>
              <a:off x="0" y="0"/>
              <a:ext cx="4161103" cy="660400"/>
            </a:xfrm>
            <a:custGeom>
              <a:avLst/>
              <a:gdLst/>
              <a:ahLst/>
              <a:cxnLst/>
              <a:rect l="l" t="t" r="r" b="b"/>
              <a:pathLst>
                <a:path w="4161103" h="660400">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txBody>
            <a:bodyPr/>
            <a:lstStyle/>
            <a:p>
              <a:endParaRPr lang="en-IN"/>
            </a:p>
          </p:txBody>
        </p:sp>
      </p:grpSp>
      <p:sp>
        <p:nvSpPr>
          <p:cNvPr id="7" name="Freeform 7"/>
          <p:cNvSpPr/>
          <p:nvPr/>
        </p:nvSpPr>
        <p:spPr>
          <a:xfrm>
            <a:off x="515358" y="3236430"/>
            <a:ext cx="8872121" cy="6200945"/>
          </a:xfrm>
          <a:custGeom>
            <a:avLst/>
            <a:gdLst/>
            <a:ahLst/>
            <a:cxnLst/>
            <a:rect l="l" t="t" r="r" b="b"/>
            <a:pathLst>
              <a:path w="8872121" h="6200945">
                <a:moveTo>
                  <a:pt x="0" y="0"/>
                </a:moveTo>
                <a:lnTo>
                  <a:pt x="8872121" y="0"/>
                </a:lnTo>
                <a:lnTo>
                  <a:pt x="8872121" y="6200945"/>
                </a:lnTo>
                <a:lnTo>
                  <a:pt x="0" y="6200945"/>
                </a:lnTo>
                <a:lnTo>
                  <a:pt x="0" y="0"/>
                </a:lnTo>
                <a:close/>
              </a:path>
            </a:pathLst>
          </a:custGeom>
          <a:blipFill>
            <a:blip r:embed="rId2"/>
            <a:stretch>
              <a:fillRect/>
            </a:stretch>
          </a:blipFill>
        </p:spPr>
        <p:txBody>
          <a:bodyPr/>
          <a:lstStyle/>
          <a:p>
            <a:endParaRPr lang="en-IN"/>
          </a:p>
        </p:txBody>
      </p:sp>
      <p:sp>
        <p:nvSpPr>
          <p:cNvPr id="8" name="Freeform 8"/>
          <p:cNvSpPr/>
          <p:nvPr/>
        </p:nvSpPr>
        <p:spPr>
          <a:xfrm>
            <a:off x="8992266" y="3790221"/>
            <a:ext cx="9295734" cy="5468079"/>
          </a:xfrm>
          <a:custGeom>
            <a:avLst/>
            <a:gdLst/>
            <a:ahLst/>
            <a:cxnLst/>
            <a:rect l="l" t="t" r="r" b="b"/>
            <a:pathLst>
              <a:path w="9295734" h="5468079">
                <a:moveTo>
                  <a:pt x="0" y="0"/>
                </a:moveTo>
                <a:lnTo>
                  <a:pt x="9295734" y="0"/>
                </a:lnTo>
                <a:lnTo>
                  <a:pt x="9295734" y="5468079"/>
                </a:lnTo>
                <a:lnTo>
                  <a:pt x="0" y="5468079"/>
                </a:lnTo>
                <a:lnTo>
                  <a:pt x="0" y="0"/>
                </a:lnTo>
                <a:close/>
              </a:path>
            </a:pathLst>
          </a:custGeom>
          <a:blipFill>
            <a:blip r:embed="rId3"/>
            <a:stretch>
              <a:fillRect/>
            </a:stretch>
          </a:blipFill>
        </p:spPr>
        <p:txBody>
          <a:bodyPr/>
          <a:lstStyle/>
          <a:p>
            <a:endParaRPr lang="en-IN"/>
          </a:p>
        </p:txBody>
      </p:sp>
      <p:sp>
        <p:nvSpPr>
          <p:cNvPr id="9" name="TextBox 9"/>
          <p:cNvSpPr txBox="1"/>
          <p:nvPr/>
        </p:nvSpPr>
        <p:spPr>
          <a:xfrm>
            <a:off x="4226788" y="705000"/>
            <a:ext cx="9834424" cy="973970"/>
          </a:xfrm>
          <a:prstGeom prst="rect">
            <a:avLst/>
          </a:prstGeom>
        </p:spPr>
        <p:txBody>
          <a:bodyPr lIns="0" tIns="0" rIns="0" bIns="0" rtlCol="0" anchor="t">
            <a:spAutoFit/>
          </a:bodyPr>
          <a:lstStyle/>
          <a:p>
            <a:pPr algn="ctr">
              <a:lnSpc>
                <a:spcPts val="3759"/>
              </a:lnSpc>
            </a:pPr>
            <a:r>
              <a:rPr lang="en-US" sz="3836" spc="-226">
                <a:solidFill>
                  <a:srgbClr val="263F6B"/>
                </a:solidFill>
                <a:latin typeface="Montserrat Ultra-Bold Italics"/>
              </a:rPr>
              <a:t>CONCEPTS IN DEPTH : </a:t>
            </a:r>
          </a:p>
          <a:p>
            <a:pPr algn="ctr">
              <a:lnSpc>
                <a:spcPts val="3759"/>
              </a:lnSpc>
            </a:pPr>
            <a:r>
              <a:rPr lang="en-US" sz="3836" spc="-226">
                <a:solidFill>
                  <a:srgbClr val="263F6B"/>
                </a:solidFill>
                <a:latin typeface="Montserrat Ultra-Bold Italics"/>
              </a:rPr>
              <a:t>NEO4J GRAPHICAL DATABASE</a:t>
            </a:r>
          </a:p>
        </p:txBody>
      </p:sp>
      <p:sp>
        <p:nvSpPr>
          <p:cNvPr id="10" name="TextBox 10"/>
          <p:cNvSpPr txBox="1"/>
          <p:nvPr/>
        </p:nvSpPr>
        <p:spPr>
          <a:xfrm>
            <a:off x="1392543" y="2244853"/>
            <a:ext cx="15638646" cy="1289050"/>
          </a:xfrm>
          <a:prstGeom prst="rect">
            <a:avLst/>
          </a:prstGeom>
        </p:spPr>
        <p:txBody>
          <a:bodyPr lIns="0" tIns="0" rIns="0" bIns="0" rtlCol="0" anchor="t">
            <a:spAutoFit/>
          </a:bodyPr>
          <a:lstStyle/>
          <a:p>
            <a:pPr algn="ctr">
              <a:lnSpc>
                <a:spcPts val="3499"/>
              </a:lnSpc>
              <a:spcBef>
                <a:spcPct val="0"/>
              </a:spcBef>
            </a:pPr>
            <a:r>
              <a:rPr lang="en-US" sz="2499" spc="49">
                <a:solidFill>
                  <a:srgbClr val="263F6B"/>
                </a:solidFill>
                <a:latin typeface="Montserrat"/>
              </a:rPr>
              <a:t>We can also view all Order nodes and all Product Nodes in specific if we wished to , with a defined limit in this case as there are about 30+ products and 600+ orders in this database originally in graph , table or RAW form.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2700000">
            <a:off x="16429142" y="-1243700"/>
            <a:ext cx="5293007" cy="2487400"/>
          </a:xfrm>
          <a:prstGeom prst="rect">
            <a:avLst/>
          </a:prstGeom>
          <a:solidFill>
            <a:srgbClr val="213559"/>
          </a:solidFill>
        </p:spPr>
        <p:txBody>
          <a:bodyPr/>
          <a:lstStyle/>
          <a:p>
            <a:endParaRPr lang="en-IN"/>
          </a:p>
        </p:txBody>
      </p:sp>
      <p:grpSp>
        <p:nvGrpSpPr>
          <p:cNvPr id="3" name="Group 3"/>
          <p:cNvGrpSpPr/>
          <p:nvPr/>
        </p:nvGrpSpPr>
        <p:grpSpPr>
          <a:xfrm>
            <a:off x="-2885593" y="978480"/>
            <a:ext cx="7837012" cy="817536"/>
            <a:chOff x="0" y="0"/>
            <a:chExt cx="6330685" cy="660400"/>
          </a:xfrm>
        </p:grpSpPr>
        <p:sp>
          <p:nvSpPr>
            <p:cNvPr id="4" name="Freeform 4"/>
            <p:cNvSpPr/>
            <p:nvPr/>
          </p:nvSpPr>
          <p:spPr>
            <a:xfrm>
              <a:off x="0" y="0"/>
              <a:ext cx="6330685" cy="660400"/>
            </a:xfrm>
            <a:custGeom>
              <a:avLst/>
              <a:gdLst/>
              <a:ahLst/>
              <a:cxnLst/>
              <a:rect l="l" t="t" r="r" b="b"/>
              <a:pathLst>
                <a:path w="6330685" h="660400">
                  <a:moveTo>
                    <a:pt x="6206225" y="660400"/>
                  </a:moveTo>
                  <a:lnTo>
                    <a:pt x="124460" y="660400"/>
                  </a:lnTo>
                  <a:cubicBezTo>
                    <a:pt x="55880" y="660400"/>
                    <a:pt x="0" y="604520"/>
                    <a:pt x="0" y="535940"/>
                  </a:cubicBezTo>
                  <a:lnTo>
                    <a:pt x="0" y="124460"/>
                  </a:lnTo>
                  <a:cubicBezTo>
                    <a:pt x="0" y="55880"/>
                    <a:pt x="55880" y="0"/>
                    <a:pt x="124460" y="0"/>
                  </a:cubicBezTo>
                  <a:lnTo>
                    <a:pt x="6206225" y="0"/>
                  </a:lnTo>
                  <a:cubicBezTo>
                    <a:pt x="6274805" y="0"/>
                    <a:pt x="6330685" y="55880"/>
                    <a:pt x="6330685" y="124460"/>
                  </a:cubicBezTo>
                  <a:lnTo>
                    <a:pt x="6330685" y="535940"/>
                  </a:lnTo>
                  <a:cubicBezTo>
                    <a:pt x="6330685" y="604520"/>
                    <a:pt x="6274805" y="660400"/>
                    <a:pt x="6206225" y="660400"/>
                  </a:cubicBezTo>
                  <a:close/>
                </a:path>
              </a:pathLst>
            </a:custGeom>
            <a:solidFill>
              <a:srgbClr val="263F6B"/>
            </a:solidFill>
          </p:spPr>
          <p:txBody>
            <a:bodyPr/>
            <a:lstStyle/>
            <a:p>
              <a:endParaRPr lang="en-IN"/>
            </a:p>
          </p:txBody>
        </p:sp>
      </p:grpSp>
      <p:grpSp>
        <p:nvGrpSpPr>
          <p:cNvPr id="5" name="Group 5"/>
          <p:cNvGrpSpPr/>
          <p:nvPr/>
        </p:nvGrpSpPr>
        <p:grpSpPr>
          <a:xfrm>
            <a:off x="13281858" y="950773"/>
            <a:ext cx="5500345" cy="872948"/>
            <a:chOff x="0" y="0"/>
            <a:chExt cx="4161103" cy="660400"/>
          </a:xfrm>
        </p:grpSpPr>
        <p:sp>
          <p:nvSpPr>
            <p:cNvPr id="6" name="Freeform 6"/>
            <p:cNvSpPr/>
            <p:nvPr/>
          </p:nvSpPr>
          <p:spPr>
            <a:xfrm>
              <a:off x="0" y="0"/>
              <a:ext cx="4161103" cy="660400"/>
            </a:xfrm>
            <a:custGeom>
              <a:avLst/>
              <a:gdLst/>
              <a:ahLst/>
              <a:cxnLst/>
              <a:rect l="l" t="t" r="r" b="b"/>
              <a:pathLst>
                <a:path w="4161103" h="660400">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txBody>
            <a:bodyPr/>
            <a:lstStyle/>
            <a:p>
              <a:endParaRPr lang="en-IN"/>
            </a:p>
          </p:txBody>
        </p:sp>
      </p:grpSp>
      <p:sp>
        <p:nvSpPr>
          <p:cNvPr id="7" name="Freeform 7"/>
          <p:cNvSpPr/>
          <p:nvPr/>
        </p:nvSpPr>
        <p:spPr>
          <a:xfrm>
            <a:off x="199334" y="3059155"/>
            <a:ext cx="8770501" cy="6214231"/>
          </a:xfrm>
          <a:custGeom>
            <a:avLst/>
            <a:gdLst/>
            <a:ahLst/>
            <a:cxnLst/>
            <a:rect l="l" t="t" r="r" b="b"/>
            <a:pathLst>
              <a:path w="8770501" h="6214231">
                <a:moveTo>
                  <a:pt x="0" y="0"/>
                </a:moveTo>
                <a:lnTo>
                  <a:pt x="8770502" y="0"/>
                </a:lnTo>
                <a:lnTo>
                  <a:pt x="8770502" y="6214231"/>
                </a:lnTo>
                <a:lnTo>
                  <a:pt x="0" y="6214231"/>
                </a:lnTo>
                <a:lnTo>
                  <a:pt x="0" y="0"/>
                </a:lnTo>
                <a:close/>
              </a:path>
            </a:pathLst>
          </a:custGeom>
          <a:blipFill>
            <a:blip r:embed="rId2"/>
            <a:stretch>
              <a:fillRect/>
            </a:stretch>
          </a:blipFill>
        </p:spPr>
        <p:txBody>
          <a:bodyPr/>
          <a:lstStyle/>
          <a:p>
            <a:endParaRPr lang="en-IN"/>
          </a:p>
        </p:txBody>
      </p:sp>
      <p:sp>
        <p:nvSpPr>
          <p:cNvPr id="8" name="Freeform 8"/>
          <p:cNvSpPr/>
          <p:nvPr/>
        </p:nvSpPr>
        <p:spPr>
          <a:xfrm>
            <a:off x="7840366" y="3044069"/>
            <a:ext cx="9922537" cy="6229318"/>
          </a:xfrm>
          <a:custGeom>
            <a:avLst/>
            <a:gdLst/>
            <a:ahLst/>
            <a:cxnLst/>
            <a:rect l="l" t="t" r="r" b="b"/>
            <a:pathLst>
              <a:path w="9922537" h="6229318">
                <a:moveTo>
                  <a:pt x="0" y="0"/>
                </a:moveTo>
                <a:lnTo>
                  <a:pt x="9922537" y="0"/>
                </a:lnTo>
                <a:lnTo>
                  <a:pt x="9922537" y="6229317"/>
                </a:lnTo>
                <a:lnTo>
                  <a:pt x="0" y="6229317"/>
                </a:lnTo>
                <a:lnTo>
                  <a:pt x="0" y="0"/>
                </a:lnTo>
                <a:close/>
              </a:path>
            </a:pathLst>
          </a:custGeom>
          <a:blipFill>
            <a:blip r:embed="rId3"/>
            <a:stretch>
              <a:fillRect r="-2769"/>
            </a:stretch>
          </a:blipFill>
        </p:spPr>
        <p:txBody>
          <a:bodyPr/>
          <a:lstStyle/>
          <a:p>
            <a:endParaRPr lang="en-IN"/>
          </a:p>
        </p:txBody>
      </p:sp>
      <p:sp>
        <p:nvSpPr>
          <p:cNvPr id="9" name="TextBox 9"/>
          <p:cNvSpPr txBox="1"/>
          <p:nvPr/>
        </p:nvSpPr>
        <p:spPr>
          <a:xfrm>
            <a:off x="4226788" y="705000"/>
            <a:ext cx="9834424" cy="973970"/>
          </a:xfrm>
          <a:prstGeom prst="rect">
            <a:avLst/>
          </a:prstGeom>
        </p:spPr>
        <p:txBody>
          <a:bodyPr lIns="0" tIns="0" rIns="0" bIns="0" rtlCol="0" anchor="t">
            <a:spAutoFit/>
          </a:bodyPr>
          <a:lstStyle/>
          <a:p>
            <a:pPr algn="ctr">
              <a:lnSpc>
                <a:spcPts val="3759"/>
              </a:lnSpc>
            </a:pPr>
            <a:r>
              <a:rPr lang="en-US" sz="3836" spc="-226">
                <a:solidFill>
                  <a:srgbClr val="263F6B"/>
                </a:solidFill>
                <a:latin typeface="Montserrat Ultra-Bold Italics"/>
              </a:rPr>
              <a:t>CONCEPTS IN DEPTH : </a:t>
            </a:r>
          </a:p>
          <a:p>
            <a:pPr algn="ctr">
              <a:lnSpc>
                <a:spcPts val="3759"/>
              </a:lnSpc>
            </a:pPr>
            <a:r>
              <a:rPr lang="en-US" sz="3836" spc="-226">
                <a:solidFill>
                  <a:srgbClr val="263F6B"/>
                </a:solidFill>
                <a:latin typeface="Montserrat Ultra-Bold Italics"/>
              </a:rPr>
              <a:t>NEO4J GRAPHICAL DATABASE</a:t>
            </a:r>
          </a:p>
        </p:txBody>
      </p:sp>
      <p:sp>
        <p:nvSpPr>
          <p:cNvPr id="10" name="TextBox 10"/>
          <p:cNvSpPr txBox="1"/>
          <p:nvPr/>
        </p:nvSpPr>
        <p:spPr>
          <a:xfrm>
            <a:off x="199334" y="1899889"/>
            <a:ext cx="17715167" cy="850900"/>
          </a:xfrm>
          <a:prstGeom prst="rect">
            <a:avLst/>
          </a:prstGeom>
        </p:spPr>
        <p:txBody>
          <a:bodyPr lIns="0" tIns="0" rIns="0" bIns="0" rtlCol="0" anchor="t">
            <a:spAutoFit/>
          </a:bodyPr>
          <a:lstStyle/>
          <a:p>
            <a:pPr algn="ctr">
              <a:lnSpc>
                <a:spcPts val="3499"/>
              </a:lnSpc>
              <a:spcBef>
                <a:spcPct val="0"/>
              </a:spcBef>
            </a:pPr>
            <a:r>
              <a:rPr lang="en-US" sz="2499" spc="49">
                <a:solidFill>
                  <a:srgbClr val="263F6B"/>
                </a:solidFill>
                <a:latin typeface="Montserrat"/>
              </a:rPr>
              <a:t>If we were to try and find the Order details of a specific Product as well , we could do so by specifying them while creating our Cypher Query. So if we were to find all Orders that ordered the product “Chai”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2700000">
            <a:off x="16429142" y="-1243700"/>
            <a:ext cx="5293007" cy="2487400"/>
          </a:xfrm>
          <a:prstGeom prst="rect">
            <a:avLst/>
          </a:prstGeom>
          <a:solidFill>
            <a:srgbClr val="213559"/>
          </a:solidFill>
        </p:spPr>
        <p:txBody>
          <a:bodyPr/>
          <a:lstStyle/>
          <a:p>
            <a:endParaRPr lang="en-IN"/>
          </a:p>
        </p:txBody>
      </p:sp>
      <p:grpSp>
        <p:nvGrpSpPr>
          <p:cNvPr id="3" name="Group 3"/>
          <p:cNvGrpSpPr/>
          <p:nvPr/>
        </p:nvGrpSpPr>
        <p:grpSpPr>
          <a:xfrm>
            <a:off x="-2885593" y="978480"/>
            <a:ext cx="7837012" cy="817536"/>
            <a:chOff x="0" y="0"/>
            <a:chExt cx="6330685" cy="660400"/>
          </a:xfrm>
        </p:grpSpPr>
        <p:sp>
          <p:nvSpPr>
            <p:cNvPr id="4" name="Freeform 4"/>
            <p:cNvSpPr/>
            <p:nvPr/>
          </p:nvSpPr>
          <p:spPr>
            <a:xfrm>
              <a:off x="0" y="0"/>
              <a:ext cx="6330685" cy="660400"/>
            </a:xfrm>
            <a:custGeom>
              <a:avLst/>
              <a:gdLst/>
              <a:ahLst/>
              <a:cxnLst/>
              <a:rect l="l" t="t" r="r" b="b"/>
              <a:pathLst>
                <a:path w="6330685" h="660400">
                  <a:moveTo>
                    <a:pt x="6206225" y="660400"/>
                  </a:moveTo>
                  <a:lnTo>
                    <a:pt x="124460" y="660400"/>
                  </a:lnTo>
                  <a:cubicBezTo>
                    <a:pt x="55880" y="660400"/>
                    <a:pt x="0" y="604520"/>
                    <a:pt x="0" y="535940"/>
                  </a:cubicBezTo>
                  <a:lnTo>
                    <a:pt x="0" y="124460"/>
                  </a:lnTo>
                  <a:cubicBezTo>
                    <a:pt x="0" y="55880"/>
                    <a:pt x="55880" y="0"/>
                    <a:pt x="124460" y="0"/>
                  </a:cubicBezTo>
                  <a:lnTo>
                    <a:pt x="6206225" y="0"/>
                  </a:lnTo>
                  <a:cubicBezTo>
                    <a:pt x="6274805" y="0"/>
                    <a:pt x="6330685" y="55880"/>
                    <a:pt x="6330685" y="124460"/>
                  </a:cubicBezTo>
                  <a:lnTo>
                    <a:pt x="6330685" y="535940"/>
                  </a:lnTo>
                  <a:cubicBezTo>
                    <a:pt x="6330685" y="604520"/>
                    <a:pt x="6274805" y="660400"/>
                    <a:pt x="6206225" y="660400"/>
                  </a:cubicBezTo>
                  <a:close/>
                </a:path>
              </a:pathLst>
            </a:custGeom>
            <a:solidFill>
              <a:srgbClr val="263F6B"/>
            </a:solidFill>
          </p:spPr>
          <p:txBody>
            <a:bodyPr/>
            <a:lstStyle/>
            <a:p>
              <a:endParaRPr lang="en-IN"/>
            </a:p>
          </p:txBody>
        </p:sp>
      </p:grpSp>
      <p:grpSp>
        <p:nvGrpSpPr>
          <p:cNvPr id="5" name="Group 5"/>
          <p:cNvGrpSpPr/>
          <p:nvPr/>
        </p:nvGrpSpPr>
        <p:grpSpPr>
          <a:xfrm>
            <a:off x="13281858" y="950773"/>
            <a:ext cx="5500345" cy="872948"/>
            <a:chOff x="0" y="0"/>
            <a:chExt cx="4161103" cy="660400"/>
          </a:xfrm>
        </p:grpSpPr>
        <p:sp>
          <p:nvSpPr>
            <p:cNvPr id="6" name="Freeform 6"/>
            <p:cNvSpPr/>
            <p:nvPr/>
          </p:nvSpPr>
          <p:spPr>
            <a:xfrm>
              <a:off x="0" y="0"/>
              <a:ext cx="4161103" cy="660400"/>
            </a:xfrm>
            <a:custGeom>
              <a:avLst/>
              <a:gdLst/>
              <a:ahLst/>
              <a:cxnLst/>
              <a:rect l="l" t="t" r="r" b="b"/>
              <a:pathLst>
                <a:path w="4161103" h="660400">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txBody>
            <a:bodyPr/>
            <a:lstStyle/>
            <a:p>
              <a:endParaRPr lang="en-IN"/>
            </a:p>
          </p:txBody>
        </p:sp>
      </p:grpSp>
      <p:sp>
        <p:nvSpPr>
          <p:cNvPr id="7" name="Freeform 7"/>
          <p:cNvSpPr/>
          <p:nvPr/>
        </p:nvSpPr>
        <p:spPr>
          <a:xfrm>
            <a:off x="2415840" y="3627089"/>
            <a:ext cx="13456320" cy="6486241"/>
          </a:xfrm>
          <a:custGeom>
            <a:avLst/>
            <a:gdLst/>
            <a:ahLst/>
            <a:cxnLst/>
            <a:rect l="l" t="t" r="r" b="b"/>
            <a:pathLst>
              <a:path w="13456320" h="6486241">
                <a:moveTo>
                  <a:pt x="0" y="0"/>
                </a:moveTo>
                <a:lnTo>
                  <a:pt x="13456320" y="0"/>
                </a:lnTo>
                <a:lnTo>
                  <a:pt x="13456320" y="6486241"/>
                </a:lnTo>
                <a:lnTo>
                  <a:pt x="0" y="6486241"/>
                </a:lnTo>
                <a:lnTo>
                  <a:pt x="0" y="0"/>
                </a:lnTo>
                <a:close/>
              </a:path>
            </a:pathLst>
          </a:custGeom>
          <a:blipFill>
            <a:blip r:embed="rId2"/>
            <a:stretch>
              <a:fillRect/>
            </a:stretch>
          </a:blipFill>
        </p:spPr>
        <p:txBody>
          <a:bodyPr/>
          <a:lstStyle/>
          <a:p>
            <a:endParaRPr lang="en-IN"/>
          </a:p>
        </p:txBody>
      </p:sp>
      <p:sp>
        <p:nvSpPr>
          <p:cNvPr id="8" name="TextBox 8"/>
          <p:cNvSpPr txBox="1"/>
          <p:nvPr/>
        </p:nvSpPr>
        <p:spPr>
          <a:xfrm>
            <a:off x="4226788" y="705000"/>
            <a:ext cx="9834424" cy="973970"/>
          </a:xfrm>
          <a:prstGeom prst="rect">
            <a:avLst/>
          </a:prstGeom>
        </p:spPr>
        <p:txBody>
          <a:bodyPr lIns="0" tIns="0" rIns="0" bIns="0" rtlCol="0" anchor="t">
            <a:spAutoFit/>
          </a:bodyPr>
          <a:lstStyle/>
          <a:p>
            <a:pPr algn="ctr">
              <a:lnSpc>
                <a:spcPts val="3759"/>
              </a:lnSpc>
            </a:pPr>
            <a:r>
              <a:rPr lang="en-US" sz="3836" spc="-226">
                <a:solidFill>
                  <a:srgbClr val="263F6B"/>
                </a:solidFill>
                <a:latin typeface="Montserrat Ultra-Bold Italics"/>
              </a:rPr>
              <a:t>CONCEPTS IN DEPTH : </a:t>
            </a:r>
          </a:p>
          <a:p>
            <a:pPr algn="ctr">
              <a:lnSpc>
                <a:spcPts val="3759"/>
              </a:lnSpc>
            </a:pPr>
            <a:r>
              <a:rPr lang="en-US" sz="3836" spc="-226">
                <a:solidFill>
                  <a:srgbClr val="263F6B"/>
                </a:solidFill>
                <a:latin typeface="Montserrat Ultra-Bold Italics"/>
              </a:rPr>
              <a:t>NEO4J GRAPHICAL DATABASE</a:t>
            </a:r>
          </a:p>
        </p:txBody>
      </p:sp>
      <p:sp>
        <p:nvSpPr>
          <p:cNvPr id="9" name="TextBox 9"/>
          <p:cNvSpPr txBox="1"/>
          <p:nvPr/>
        </p:nvSpPr>
        <p:spPr>
          <a:xfrm>
            <a:off x="199334" y="1899889"/>
            <a:ext cx="17715167" cy="1727200"/>
          </a:xfrm>
          <a:prstGeom prst="rect">
            <a:avLst/>
          </a:prstGeom>
        </p:spPr>
        <p:txBody>
          <a:bodyPr lIns="0" tIns="0" rIns="0" bIns="0" rtlCol="0" anchor="t">
            <a:spAutoFit/>
          </a:bodyPr>
          <a:lstStyle/>
          <a:p>
            <a:pPr algn="ctr">
              <a:lnSpc>
                <a:spcPts val="3499"/>
              </a:lnSpc>
              <a:spcBef>
                <a:spcPct val="0"/>
              </a:spcBef>
            </a:pPr>
            <a:r>
              <a:rPr lang="en-US" sz="2499" spc="49">
                <a:solidFill>
                  <a:srgbClr val="263F6B"/>
                </a:solidFill>
                <a:latin typeface="Montserrat"/>
              </a:rPr>
              <a:t>Neo4j also has the utility of creating a DB on its own from CSV Files that can be uploaded by your own preferences , then they can be worked on them similarly. Heres an example of how , by uploading Users , BankInformation and Accounts csv’s where Accounts holds values for relationship between the 2 nodes the same way as how in MySQL or SQL+ in DBMS , we create a Primary Key and Foreign Key for data</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2700000">
            <a:off x="16429142" y="-1243700"/>
            <a:ext cx="5293007" cy="2487400"/>
          </a:xfrm>
          <a:prstGeom prst="rect">
            <a:avLst/>
          </a:prstGeom>
          <a:solidFill>
            <a:srgbClr val="213559"/>
          </a:solidFill>
        </p:spPr>
        <p:txBody>
          <a:bodyPr/>
          <a:lstStyle/>
          <a:p>
            <a:endParaRPr lang="en-IN"/>
          </a:p>
        </p:txBody>
      </p:sp>
      <p:grpSp>
        <p:nvGrpSpPr>
          <p:cNvPr id="3" name="Group 3"/>
          <p:cNvGrpSpPr/>
          <p:nvPr/>
        </p:nvGrpSpPr>
        <p:grpSpPr>
          <a:xfrm>
            <a:off x="-2885593" y="978480"/>
            <a:ext cx="7837012" cy="817536"/>
            <a:chOff x="0" y="0"/>
            <a:chExt cx="6330685" cy="660400"/>
          </a:xfrm>
        </p:grpSpPr>
        <p:sp>
          <p:nvSpPr>
            <p:cNvPr id="4" name="Freeform 4"/>
            <p:cNvSpPr/>
            <p:nvPr/>
          </p:nvSpPr>
          <p:spPr>
            <a:xfrm>
              <a:off x="0" y="0"/>
              <a:ext cx="6330685" cy="660400"/>
            </a:xfrm>
            <a:custGeom>
              <a:avLst/>
              <a:gdLst/>
              <a:ahLst/>
              <a:cxnLst/>
              <a:rect l="l" t="t" r="r" b="b"/>
              <a:pathLst>
                <a:path w="6330685" h="660400">
                  <a:moveTo>
                    <a:pt x="6206225" y="660400"/>
                  </a:moveTo>
                  <a:lnTo>
                    <a:pt x="124460" y="660400"/>
                  </a:lnTo>
                  <a:cubicBezTo>
                    <a:pt x="55880" y="660400"/>
                    <a:pt x="0" y="604520"/>
                    <a:pt x="0" y="535940"/>
                  </a:cubicBezTo>
                  <a:lnTo>
                    <a:pt x="0" y="124460"/>
                  </a:lnTo>
                  <a:cubicBezTo>
                    <a:pt x="0" y="55880"/>
                    <a:pt x="55880" y="0"/>
                    <a:pt x="124460" y="0"/>
                  </a:cubicBezTo>
                  <a:lnTo>
                    <a:pt x="6206225" y="0"/>
                  </a:lnTo>
                  <a:cubicBezTo>
                    <a:pt x="6274805" y="0"/>
                    <a:pt x="6330685" y="55880"/>
                    <a:pt x="6330685" y="124460"/>
                  </a:cubicBezTo>
                  <a:lnTo>
                    <a:pt x="6330685" y="535940"/>
                  </a:lnTo>
                  <a:cubicBezTo>
                    <a:pt x="6330685" y="604520"/>
                    <a:pt x="6274805" y="660400"/>
                    <a:pt x="6206225" y="660400"/>
                  </a:cubicBezTo>
                  <a:close/>
                </a:path>
              </a:pathLst>
            </a:custGeom>
            <a:solidFill>
              <a:srgbClr val="263F6B"/>
            </a:solidFill>
          </p:spPr>
          <p:txBody>
            <a:bodyPr/>
            <a:lstStyle/>
            <a:p>
              <a:endParaRPr lang="en-IN"/>
            </a:p>
          </p:txBody>
        </p:sp>
      </p:grpSp>
      <p:grpSp>
        <p:nvGrpSpPr>
          <p:cNvPr id="5" name="Group 5"/>
          <p:cNvGrpSpPr/>
          <p:nvPr/>
        </p:nvGrpSpPr>
        <p:grpSpPr>
          <a:xfrm>
            <a:off x="13281858" y="950773"/>
            <a:ext cx="5500345" cy="872948"/>
            <a:chOff x="0" y="0"/>
            <a:chExt cx="4161103" cy="660400"/>
          </a:xfrm>
        </p:grpSpPr>
        <p:sp>
          <p:nvSpPr>
            <p:cNvPr id="6" name="Freeform 6"/>
            <p:cNvSpPr/>
            <p:nvPr/>
          </p:nvSpPr>
          <p:spPr>
            <a:xfrm>
              <a:off x="0" y="0"/>
              <a:ext cx="4161103" cy="660400"/>
            </a:xfrm>
            <a:custGeom>
              <a:avLst/>
              <a:gdLst/>
              <a:ahLst/>
              <a:cxnLst/>
              <a:rect l="l" t="t" r="r" b="b"/>
              <a:pathLst>
                <a:path w="4161103" h="660400">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txBody>
            <a:bodyPr/>
            <a:lstStyle/>
            <a:p>
              <a:endParaRPr lang="en-IN"/>
            </a:p>
          </p:txBody>
        </p:sp>
      </p:grpSp>
      <p:sp>
        <p:nvSpPr>
          <p:cNvPr id="7" name="Freeform 7"/>
          <p:cNvSpPr/>
          <p:nvPr/>
        </p:nvSpPr>
        <p:spPr>
          <a:xfrm>
            <a:off x="453818" y="3356377"/>
            <a:ext cx="8436079" cy="5337737"/>
          </a:xfrm>
          <a:custGeom>
            <a:avLst/>
            <a:gdLst/>
            <a:ahLst/>
            <a:cxnLst/>
            <a:rect l="l" t="t" r="r" b="b"/>
            <a:pathLst>
              <a:path w="8436079" h="5337737">
                <a:moveTo>
                  <a:pt x="0" y="0"/>
                </a:moveTo>
                <a:lnTo>
                  <a:pt x="8436079" y="0"/>
                </a:lnTo>
                <a:lnTo>
                  <a:pt x="8436079" y="5337738"/>
                </a:lnTo>
                <a:lnTo>
                  <a:pt x="0" y="5337738"/>
                </a:lnTo>
                <a:lnTo>
                  <a:pt x="0" y="0"/>
                </a:lnTo>
                <a:close/>
              </a:path>
            </a:pathLst>
          </a:custGeom>
          <a:blipFill>
            <a:blip r:embed="rId2"/>
            <a:stretch>
              <a:fillRect/>
            </a:stretch>
          </a:blipFill>
        </p:spPr>
        <p:txBody>
          <a:bodyPr/>
          <a:lstStyle/>
          <a:p>
            <a:endParaRPr lang="en-IN"/>
          </a:p>
        </p:txBody>
      </p:sp>
      <p:sp>
        <p:nvSpPr>
          <p:cNvPr id="8" name="Freeform 8"/>
          <p:cNvSpPr/>
          <p:nvPr/>
        </p:nvSpPr>
        <p:spPr>
          <a:xfrm>
            <a:off x="8889897" y="3405039"/>
            <a:ext cx="8783922" cy="5289076"/>
          </a:xfrm>
          <a:custGeom>
            <a:avLst/>
            <a:gdLst/>
            <a:ahLst/>
            <a:cxnLst/>
            <a:rect l="l" t="t" r="r" b="b"/>
            <a:pathLst>
              <a:path w="8783922" h="5289076">
                <a:moveTo>
                  <a:pt x="0" y="0"/>
                </a:moveTo>
                <a:lnTo>
                  <a:pt x="8783922" y="0"/>
                </a:lnTo>
                <a:lnTo>
                  <a:pt x="8783922" y="5289076"/>
                </a:lnTo>
                <a:lnTo>
                  <a:pt x="0" y="5289076"/>
                </a:lnTo>
                <a:lnTo>
                  <a:pt x="0" y="0"/>
                </a:lnTo>
                <a:close/>
              </a:path>
            </a:pathLst>
          </a:custGeom>
          <a:blipFill>
            <a:blip r:embed="rId3"/>
            <a:stretch>
              <a:fillRect/>
            </a:stretch>
          </a:blipFill>
        </p:spPr>
        <p:txBody>
          <a:bodyPr/>
          <a:lstStyle/>
          <a:p>
            <a:endParaRPr lang="en-IN"/>
          </a:p>
        </p:txBody>
      </p:sp>
      <p:sp>
        <p:nvSpPr>
          <p:cNvPr id="9" name="TextBox 9"/>
          <p:cNvSpPr txBox="1"/>
          <p:nvPr/>
        </p:nvSpPr>
        <p:spPr>
          <a:xfrm>
            <a:off x="4226788" y="705000"/>
            <a:ext cx="9834424" cy="973970"/>
          </a:xfrm>
          <a:prstGeom prst="rect">
            <a:avLst/>
          </a:prstGeom>
        </p:spPr>
        <p:txBody>
          <a:bodyPr lIns="0" tIns="0" rIns="0" bIns="0" rtlCol="0" anchor="t">
            <a:spAutoFit/>
          </a:bodyPr>
          <a:lstStyle/>
          <a:p>
            <a:pPr algn="ctr">
              <a:lnSpc>
                <a:spcPts val="3759"/>
              </a:lnSpc>
            </a:pPr>
            <a:r>
              <a:rPr lang="en-US" sz="3836" spc="-226">
                <a:solidFill>
                  <a:srgbClr val="263F6B"/>
                </a:solidFill>
                <a:latin typeface="Montserrat Ultra-Bold Italics"/>
              </a:rPr>
              <a:t>CONCEPTS IN DEPTH : </a:t>
            </a:r>
          </a:p>
          <a:p>
            <a:pPr algn="ctr">
              <a:lnSpc>
                <a:spcPts val="3759"/>
              </a:lnSpc>
            </a:pPr>
            <a:r>
              <a:rPr lang="en-US" sz="3836" spc="-226">
                <a:solidFill>
                  <a:srgbClr val="263F6B"/>
                </a:solidFill>
                <a:latin typeface="Montserrat Ultra-Bold Italics"/>
              </a:rPr>
              <a:t>NEO4J GRAPHICAL DATABASE</a:t>
            </a:r>
          </a:p>
        </p:txBody>
      </p:sp>
      <p:sp>
        <p:nvSpPr>
          <p:cNvPr id="10" name="TextBox 10"/>
          <p:cNvSpPr txBox="1"/>
          <p:nvPr/>
        </p:nvSpPr>
        <p:spPr>
          <a:xfrm>
            <a:off x="199334" y="1899889"/>
            <a:ext cx="17715167" cy="850900"/>
          </a:xfrm>
          <a:prstGeom prst="rect">
            <a:avLst/>
          </a:prstGeom>
        </p:spPr>
        <p:txBody>
          <a:bodyPr lIns="0" tIns="0" rIns="0" bIns="0" rtlCol="0" anchor="t">
            <a:spAutoFit/>
          </a:bodyPr>
          <a:lstStyle/>
          <a:p>
            <a:pPr algn="ctr">
              <a:lnSpc>
                <a:spcPts val="3499"/>
              </a:lnSpc>
              <a:spcBef>
                <a:spcPct val="0"/>
              </a:spcBef>
            </a:pPr>
            <a:r>
              <a:rPr lang="en-US" sz="2499" spc="49">
                <a:solidFill>
                  <a:srgbClr val="263F6B"/>
                </a:solidFill>
                <a:latin typeface="Montserrat"/>
              </a:rPr>
              <a:t>In the picture earlier we defined which 2 attributes connect the nodes in the Relationship  , this can be done by defining the Primary Keys done so :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txBody>
          <a:bodyPr/>
          <a:lstStyle/>
          <a:p>
            <a:endParaRPr lang="en-IN"/>
          </a:p>
        </p:txBody>
      </p:sp>
      <p:sp>
        <p:nvSpPr>
          <p:cNvPr id="3" name="Freeform 3"/>
          <p:cNvSpPr/>
          <p:nvPr/>
        </p:nvSpPr>
        <p:spPr>
          <a:xfrm flipH="1">
            <a:off x="6305562" y="-995510"/>
            <a:ext cx="12278020" cy="12278020"/>
          </a:xfrm>
          <a:custGeom>
            <a:avLst/>
            <a:gdLst/>
            <a:ahLst/>
            <a:cxnLst/>
            <a:rect l="l" t="t" r="r" b="b"/>
            <a:pathLst>
              <a:path w="12278020" h="12278020">
                <a:moveTo>
                  <a:pt x="12278019" y="0"/>
                </a:moveTo>
                <a:lnTo>
                  <a:pt x="0" y="0"/>
                </a:lnTo>
                <a:lnTo>
                  <a:pt x="0" y="12278020"/>
                </a:lnTo>
                <a:lnTo>
                  <a:pt x="12278019" y="12278020"/>
                </a:lnTo>
                <a:lnTo>
                  <a:pt x="12278019"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AutoShape 4"/>
          <p:cNvSpPr/>
          <p:nvPr/>
        </p:nvSpPr>
        <p:spPr>
          <a:xfrm>
            <a:off x="1028700" y="2957396"/>
            <a:ext cx="16230600" cy="5554843"/>
          </a:xfrm>
          <a:prstGeom prst="rect">
            <a:avLst/>
          </a:prstGeom>
          <a:solidFill>
            <a:srgbClr val="213559"/>
          </a:solidFill>
        </p:spPr>
        <p:txBody>
          <a:bodyPr/>
          <a:lstStyle/>
          <a:p>
            <a:endParaRPr lang="en-IN"/>
          </a:p>
        </p:txBody>
      </p:sp>
      <p:grpSp>
        <p:nvGrpSpPr>
          <p:cNvPr id="5" name="Group 5"/>
          <p:cNvGrpSpPr/>
          <p:nvPr/>
        </p:nvGrpSpPr>
        <p:grpSpPr>
          <a:xfrm>
            <a:off x="11778442" y="-203728"/>
            <a:ext cx="8944351" cy="10694456"/>
            <a:chOff x="0" y="0"/>
            <a:chExt cx="8603361" cy="10286746"/>
          </a:xfrm>
        </p:grpSpPr>
        <p:sp>
          <p:nvSpPr>
            <p:cNvPr id="6" name="Freeform 6"/>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l="-28801" r="-50549"/>
              </a:stretch>
            </a:blipFill>
          </p:spPr>
          <p:txBody>
            <a:bodyPr/>
            <a:lstStyle/>
            <a:p>
              <a:endParaRPr lang="en-IN"/>
            </a:p>
          </p:txBody>
        </p:sp>
      </p:grpSp>
      <p:sp>
        <p:nvSpPr>
          <p:cNvPr id="7" name="TextBox 7"/>
          <p:cNvSpPr txBox="1"/>
          <p:nvPr/>
        </p:nvSpPr>
        <p:spPr>
          <a:xfrm>
            <a:off x="537656" y="415808"/>
            <a:ext cx="15339071" cy="2097024"/>
          </a:xfrm>
          <a:prstGeom prst="rect">
            <a:avLst/>
          </a:prstGeom>
        </p:spPr>
        <p:txBody>
          <a:bodyPr lIns="0" tIns="0" rIns="0" bIns="0" rtlCol="0" anchor="t">
            <a:spAutoFit/>
          </a:bodyPr>
          <a:lstStyle/>
          <a:p>
            <a:pPr>
              <a:lnSpc>
                <a:spcPts val="8071"/>
              </a:lnSpc>
            </a:pPr>
            <a:r>
              <a:rPr lang="en-US" sz="8236" spc="-485">
                <a:solidFill>
                  <a:srgbClr val="263F6B"/>
                </a:solidFill>
                <a:latin typeface="Montserrat Ultra-Bold Italics"/>
              </a:rPr>
              <a:t>INDUSTRY ADDRESS AND CONTACT PERSONS INFO</a:t>
            </a:r>
          </a:p>
        </p:txBody>
      </p:sp>
      <p:sp>
        <p:nvSpPr>
          <p:cNvPr id="8" name="TextBox 8"/>
          <p:cNvSpPr txBox="1"/>
          <p:nvPr/>
        </p:nvSpPr>
        <p:spPr>
          <a:xfrm>
            <a:off x="1028700" y="3679197"/>
            <a:ext cx="11415872" cy="3741955"/>
          </a:xfrm>
          <a:prstGeom prst="rect">
            <a:avLst/>
          </a:prstGeom>
        </p:spPr>
        <p:txBody>
          <a:bodyPr lIns="0" tIns="0" rIns="0" bIns="0" rtlCol="0" anchor="t">
            <a:spAutoFit/>
          </a:bodyPr>
          <a:lstStyle/>
          <a:p>
            <a:pPr algn="ctr">
              <a:lnSpc>
                <a:spcPts val="4256"/>
              </a:lnSpc>
            </a:pPr>
            <a:r>
              <a:rPr lang="en-US" sz="3274" spc="65">
                <a:solidFill>
                  <a:srgbClr val="FFFFFF"/>
                </a:solidFill>
                <a:latin typeface="Montserrat"/>
              </a:rPr>
              <a:t>ADDRESS : </a:t>
            </a:r>
          </a:p>
          <a:p>
            <a:pPr algn="ctr">
              <a:lnSpc>
                <a:spcPts val="4256"/>
              </a:lnSpc>
            </a:pPr>
            <a:r>
              <a:rPr lang="en-US" sz="3274" spc="65">
                <a:solidFill>
                  <a:srgbClr val="FFFFFF"/>
                </a:solidFill>
                <a:latin typeface="Montserrat"/>
              </a:rPr>
              <a:t>6th Floor, AKDR Tower, 4th Floor &amp;, 3/381, Rajiv Gandhi Salai, Mettukuppam, Chennai, Tamil Nadu 600097</a:t>
            </a:r>
          </a:p>
          <a:p>
            <a:pPr algn="ctr">
              <a:lnSpc>
                <a:spcPts val="4256"/>
              </a:lnSpc>
            </a:pPr>
            <a:endParaRPr lang="en-US" sz="3274" spc="65">
              <a:solidFill>
                <a:srgbClr val="FFFFFF"/>
              </a:solidFill>
              <a:latin typeface="Montserrat"/>
            </a:endParaRPr>
          </a:p>
          <a:p>
            <a:pPr algn="ctr">
              <a:lnSpc>
                <a:spcPts val="4256"/>
              </a:lnSpc>
            </a:pPr>
            <a:r>
              <a:rPr lang="en-US" sz="3274" spc="65">
                <a:solidFill>
                  <a:srgbClr val="FFFFFF"/>
                </a:solidFill>
                <a:latin typeface="Montserrat"/>
              </a:rPr>
              <a:t>CONTACT DETAILS OF OUR INTERNSHIP MENTOR : </a:t>
            </a:r>
          </a:p>
          <a:p>
            <a:pPr algn="ctr">
              <a:lnSpc>
                <a:spcPts val="4256"/>
              </a:lnSpc>
              <a:spcBef>
                <a:spcPct val="0"/>
              </a:spcBef>
            </a:pPr>
            <a:r>
              <a:rPr lang="en-US" sz="3274" spc="65">
                <a:solidFill>
                  <a:srgbClr val="FFFFFF"/>
                </a:solidFill>
                <a:latin typeface="Montserrat"/>
              </a:rPr>
              <a:t>+91 89685 00480</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2700000">
            <a:off x="-3290941" y="9282403"/>
            <a:ext cx="5293007" cy="2487400"/>
          </a:xfrm>
          <a:prstGeom prst="rect">
            <a:avLst/>
          </a:prstGeom>
          <a:solidFill>
            <a:srgbClr val="213559"/>
          </a:solidFill>
        </p:spPr>
        <p:txBody>
          <a:bodyPr/>
          <a:lstStyle/>
          <a:p>
            <a:endParaRPr lang="en-IN"/>
          </a:p>
        </p:txBody>
      </p:sp>
      <p:sp>
        <p:nvSpPr>
          <p:cNvPr id="3" name="AutoShape 3"/>
          <p:cNvSpPr/>
          <p:nvPr/>
        </p:nvSpPr>
        <p:spPr>
          <a:xfrm rot="2700000">
            <a:off x="16954239" y="-1243700"/>
            <a:ext cx="5293007" cy="2487400"/>
          </a:xfrm>
          <a:prstGeom prst="rect">
            <a:avLst/>
          </a:prstGeom>
          <a:solidFill>
            <a:srgbClr val="213559"/>
          </a:solidFill>
        </p:spPr>
        <p:txBody>
          <a:bodyPr/>
          <a:lstStyle/>
          <a:p>
            <a:endParaRPr lang="en-IN"/>
          </a:p>
        </p:txBody>
      </p:sp>
      <p:grpSp>
        <p:nvGrpSpPr>
          <p:cNvPr id="4" name="Group 4"/>
          <p:cNvGrpSpPr/>
          <p:nvPr/>
        </p:nvGrpSpPr>
        <p:grpSpPr>
          <a:xfrm>
            <a:off x="-2889806" y="740355"/>
            <a:ext cx="7837012" cy="817536"/>
            <a:chOff x="0" y="0"/>
            <a:chExt cx="6330685" cy="660400"/>
          </a:xfrm>
        </p:grpSpPr>
        <p:sp>
          <p:nvSpPr>
            <p:cNvPr id="5" name="Freeform 5"/>
            <p:cNvSpPr/>
            <p:nvPr/>
          </p:nvSpPr>
          <p:spPr>
            <a:xfrm>
              <a:off x="0" y="0"/>
              <a:ext cx="6330685" cy="660400"/>
            </a:xfrm>
            <a:custGeom>
              <a:avLst/>
              <a:gdLst/>
              <a:ahLst/>
              <a:cxnLst/>
              <a:rect l="l" t="t" r="r" b="b"/>
              <a:pathLst>
                <a:path w="6330685" h="660400">
                  <a:moveTo>
                    <a:pt x="6206225" y="660400"/>
                  </a:moveTo>
                  <a:lnTo>
                    <a:pt x="124460" y="660400"/>
                  </a:lnTo>
                  <a:cubicBezTo>
                    <a:pt x="55880" y="660400"/>
                    <a:pt x="0" y="604520"/>
                    <a:pt x="0" y="535940"/>
                  </a:cubicBezTo>
                  <a:lnTo>
                    <a:pt x="0" y="124460"/>
                  </a:lnTo>
                  <a:cubicBezTo>
                    <a:pt x="0" y="55880"/>
                    <a:pt x="55880" y="0"/>
                    <a:pt x="124460" y="0"/>
                  </a:cubicBezTo>
                  <a:lnTo>
                    <a:pt x="6206225" y="0"/>
                  </a:lnTo>
                  <a:cubicBezTo>
                    <a:pt x="6274805" y="0"/>
                    <a:pt x="6330685" y="55880"/>
                    <a:pt x="6330685" y="124460"/>
                  </a:cubicBezTo>
                  <a:lnTo>
                    <a:pt x="6330685" y="535940"/>
                  </a:lnTo>
                  <a:cubicBezTo>
                    <a:pt x="6330685" y="604520"/>
                    <a:pt x="6274805" y="660400"/>
                    <a:pt x="6206225" y="660400"/>
                  </a:cubicBezTo>
                  <a:close/>
                </a:path>
              </a:pathLst>
            </a:custGeom>
            <a:solidFill>
              <a:srgbClr val="263F6B"/>
            </a:solidFill>
          </p:spPr>
          <p:txBody>
            <a:bodyPr/>
            <a:lstStyle/>
            <a:p>
              <a:endParaRPr lang="en-IN"/>
            </a:p>
          </p:txBody>
        </p:sp>
      </p:grpSp>
      <p:grpSp>
        <p:nvGrpSpPr>
          <p:cNvPr id="6" name="Group 6"/>
          <p:cNvGrpSpPr/>
          <p:nvPr/>
        </p:nvGrpSpPr>
        <p:grpSpPr>
          <a:xfrm>
            <a:off x="13210254" y="740355"/>
            <a:ext cx="5500345" cy="872948"/>
            <a:chOff x="0" y="0"/>
            <a:chExt cx="4161103" cy="660400"/>
          </a:xfrm>
        </p:grpSpPr>
        <p:sp>
          <p:nvSpPr>
            <p:cNvPr id="7" name="Freeform 7"/>
            <p:cNvSpPr/>
            <p:nvPr/>
          </p:nvSpPr>
          <p:spPr>
            <a:xfrm>
              <a:off x="0" y="0"/>
              <a:ext cx="4161103" cy="660400"/>
            </a:xfrm>
            <a:custGeom>
              <a:avLst/>
              <a:gdLst/>
              <a:ahLst/>
              <a:cxnLst/>
              <a:rect l="l" t="t" r="r" b="b"/>
              <a:pathLst>
                <a:path w="4161103" h="660400">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txBody>
            <a:bodyPr/>
            <a:lstStyle/>
            <a:p>
              <a:endParaRPr lang="en-IN"/>
            </a:p>
          </p:txBody>
        </p:sp>
      </p:grpSp>
      <p:sp>
        <p:nvSpPr>
          <p:cNvPr id="8" name="Freeform 8"/>
          <p:cNvSpPr/>
          <p:nvPr/>
        </p:nvSpPr>
        <p:spPr>
          <a:xfrm>
            <a:off x="8833715" y="2279015"/>
            <a:ext cx="8251468" cy="7117012"/>
          </a:xfrm>
          <a:custGeom>
            <a:avLst/>
            <a:gdLst/>
            <a:ahLst/>
            <a:cxnLst/>
            <a:rect l="l" t="t" r="r" b="b"/>
            <a:pathLst>
              <a:path w="8251468" h="7117012">
                <a:moveTo>
                  <a:pt x="0" y="0"/>
                </a:moveTo>
                <a:lnTo>
                  <a:pt x="8251468" y="0"/>
                </a:lnTo>
                <a:lnTo>
                  <a:pt x="8251468" y="7117012"/>
                </a:lnTo>
                <a:lnTo>
                  <a:pt x="0" y="7117012"/>
                </a:lnTo>
                <a:lnTo>
                  <a:pt x="0" y="0"/>
                </a:lnTo>
                <a:close/>
              </a:path>
            </a:pathLst>
          </a:custGeom>
          <a:blipFill>
            <a:blip r:embed="rId2"/>
            <a:stretch>
              <a:fillRect/>
            </a:stretch>
          </a:blipFill>
        </p:spPr>
        <p:txBody>
          <a:bodyPr/>
          <a:lstStyle/>
          <a:p>
            <a:endParaRPr lang="en-IN"/>
          </a:p>
        </p:txBody>
      </p:sp>
      <p:sp>
        <p:nvSpPr>
          <p:cNvPr id="9" name="TextBox 9"/>
          <p:cNvSpPr txBox="1"/>
          <p:nvPr/>
        </p:nvSpPr>
        <p:spPr>
          <a:xfrm>
            <a:off x="4226788" y="705000"/>
            <a:ext cx="9834424" cy="973970"/>
          </a:xfrm>
          <a:prstGeom prst="rect">
            <a:avLst/>
          </a:prstGeom>
        </p:spPr>
        <p:txBody>
          <a:bodyPr lIns="0" tIns="0" rIns="0" bIns="0" rtlCol="0" anchor="t">
            <a:spAutoFit/>
          </a:bodyPr>
          <a:lstStyle/>
          <a:p>
            <a:pPr algn="ctr">
              <a:lnSpc>
                <a:spcPts val="3759"/>
              </a:lnSpc>
            </a:pPr>
            <a:r>
              <a:rPr lang="en-US" sz="3836" spc="-226">
                <a:solidFill>
                  <a:srgbClr val="263F6B"/>
                </a:solidFill>
                <a:latin typeface="Montserrat Ultra-Bold Italics"/>
              </a:rPr>
              <a:t>CONCEPTS IN DEPTH : </a:t>
            </a:r>
          </a:p>
          <a:p>
            <a:pPr algn="ctr">
              <a:lnSpc>
                <a:spcPts val="3759"/>
              </a:lnSpc>
            </a:pPr>
            <a:r>
              <a:rPr lang="en-US" sz="3836" spc="-226">
                <a:solidFill>
                  <a:srgbClr val="263F6B"/>
                </a:solidFill>
                <a:latin typeface="Montserrat Ultra-Bold Italics"/>
              </a:rPr>
              <a:t>NEO4J GRAPHICAL DATABASE</a:t>
            </a:r>
          </a:p>
        </p:txBody>
      </p:sp>
      <p:sp>
        <p:nvSpPr>
          <p:cNvPr id="10" name="TextBox 10"/>
          <p:cNvSpPr txBox="1"/>
          <p:nvPr/>
        </p:nvSpPr>
        <p:spPr>
          <a:xfrm>
            <a:off x="441166" y="2212340"/>
            <a:ext cx="7571245" cy="7045960"/>
          </a:xfrm>
          <a:prstGeom prst="rect">
            <a:avLst/>
          </a:prstGeom>
        </p:spPr>
        <p:txBody>
          <a:bodyPr lIns="0" tIns="0" rIns="0" bIns="0" rtlCol="0" anchor="t">
            <a:spAutoFit/>
          </a:bodyPr>
          <a:lstStyle/>
          <a:p>
            <a:pPr algn="ctr">
              <a:lnSpc>
                <a:spcPts val="4339"/>
              </a:lnSpc>
              <a:spcBef>
                <a:spcPct val="0"/>
              </a:spcBef>
            </a:pPr>
            <a:r>
              <a:rPr lang="en-US" sz="3099" spc="61">
                <a:solidFill>
                  <a:srgbClr val="263F6B"/>
                </a:solidFill>
                <a:latin typeface="Montserrat"/>
              </a:rPr>
              <a:t>Here are codes to how we can also connect this database using py code and neo4j API to then retrieve data from the Graph directly from our codes themselves. This makes working on a DB much easier compared to the conventional creation as CSV’s can be directly imported and graphs created for a beautiful visualization and retrieval through Cypher Codes within the Site itself or any other platform via API.</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2700000">
            <a:off x="-3290941" y="9282403"/>
            <a:ext cx="5293007" cy="2487400"/>
          </a:xfrm>
          <a:prstGeom prst="rect">
            <a:avLst/>
          </a:prstGeom>
          <a:solidFill>
            <a:srgbClr val="213559"/>
          </a:solidFill>
        </p:spPr>
        <p:txBody>
          <a:bodyPr/>
          <a:lstStyle/>
          <a:p>
            <a:endParaRPr lang="en-IN"/>
          </a:p>
        </p:txBody>
      </p:sp>
      <p:sp>
        <p:nvSpPr>
          <p:cNvPr id="3" name="AutoShape 3"/>
          <p:cNvSpPr/>
          <p:nvPr/>
        </p:nvSpPr>
        <p:spPr>
          <a:xfrm rot="2700000">
            <a:off x="16954239" y="-1243700"/>
            <a:ext cx="5293007" cy="2487400"/>
          </a:xfrm>
          <a:prstGeom prst="rect">
            <a:avLst/>
          </a:prstGeom>
          <a:solidFill>
            <a:srgbClr val="213559"/>
          </a:solidFill>
        </p:spPr>
        <p:txBody>
          <a:bodyPr/>
          <a:lstStyle/>
          <a:p>
            <a:endParaRPr lang="en-IN"/>
          </a:p>
        </p:txBody>
      </p:sp>
      <p:grpSp>
        <p:nvGrpSpPr>
          <p:cNvPr id="4" name="Group 4"/>
          <p:cNvGrpSpPr/>
          <p:nvPr/>
        </p:nvGrpSpPr>
        <p:grpSpPr>
          <a:xfrm>
            <a:off x="-2889806" y="740355"/>
            <a:ext cx="7837012" cy="817536"/>
            <a:chOff x="0" y="0"/>
            <a:chExt cx="6330685" cy="660400"/>
          </a:xfrm>
        </p:grpSpPr>
        <p:sp>
          <p:nvSpPr>
            <p:cNvPr id="5" name="Freeform 5"/>
            <p:cNvSpPr/>
            <p:nvPr/>
          </p:nvSpPr>
          <p:spPr>
            <a:xfrm>
              <a:off x="0" y="0"/>
              <a:ext cx="6330685" cy="660400"/>
            </a:xfrm>
            <a:custGeom>
              <a:avLst/>
              <a:gdLst/>
              <a:ahLst/>
              <a:cxnLst/>
              <a:rect l="l" t="t" r="r" b="b"/>
              <a:pathLst>
                <a:path w="6330685" h="660400">
                  <a:moveTo>
                    <a:pt x="6206225" y="660400"/>
                  </a:moveTo>
                  <a:lnTo>
                    <a:pt x="124460" y="660400"/>
                  </a:lnTo>
                  <a:cubicBezTo>
                    <a:pt x="55880" y="660400"/>
                    <a:pt x="0" y="604520"/>
                    <a:pt x="0" y="535940"/>
                  </a:cubicBezTo>
                  <a:lnTo>
                    <a:pt x="0" y="124460"/>
                  </a:lnTo>
                  <a:cubicBezTo>
                    <a:pt x="0" y="55880"/>
                    <a:pt x="55880" y="0"/>
                    <a:pt x="124460" y="0"/>
                  </a:cubicBezTo>
                  <a:lnTo>
                    <a:pt x="6206225" y="0"/>
                  </a:lnTo>
                  <a:cubicBezTo>
                    <a:pt x="6274805" y="0"/>
                    <a:pt x="6330685" y="55880"/>
                    <a:pt x="6330685" y="124460"/>
                  </a:cubicBezTo>
                  <a:lnTo>
                    <a:pt x="6330685" y="535940"/>
                  </a:lnTo>
                  <a:cubicBezTo>
                    <a:pt x="6330685" y="604520"/>
                    <a:pt x="6274805" y="660400"/>
                    <a:pt x="6206225" y="660400"/>
                  </a:cubicBezTo>
                  <a:close/>
                </a:path>
              </a:pathLst>
            </a:custGeom>
            <a:solidFill>
              <a:srgbClr val="263F6B"/>
            </a:solidFill>
          </p:spPr>
          <p:txBody>
            <a:bodyPr/>
            <a:lstStyle/>
            <a:p>
              <a:endParaRPr lang="en-IN"/>
            </a:p>
          </p:txBody>
        </p:sp>
      </p:grpSp>
      <p:grpSp>
        <p:nvGrpSpPr>
          <p:cNvPr id="6" name="Group 6"/>
          <p:cNvGrpSpPr/>
          <p:nvPr/>
        </p:nvGrpSpPr>
        <p:grpSpPr>
          <a:xfrm>
            <a:off x="13210254" y="740355"/>
            <a:ext cx="5500345" cy="872948"/>
            <a:chOff x="0" y="0"/>
            <a:chExt cx="4161103" cy="660400"/>
          </a:xfrm>
        </p:grpSpPr>
        <p:sp>
          <p:nvSpPr>
            <p:cNvPr id="7" name="Freeform 7"/>
            <p:cNvSpPr/>
            <p:nvPr/>
          </p:nvSpPr>
          <p:spPr>
            <a:xfrm>
              <a:off x="0" y="0"/>
              <a:ext cx="4161103" cy="660400"/>
            </a:xfrm>
            <a:custGeom>
              <a:avLst/>
              <a:gdLst/>
              <a:ahLst/>
              <a:cxnLst/>
              <a:rect l="l" t="t" r="r" b="b"/>
              <a:pathLst>
                <a:path w="4161103" h="660400">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txBody>
            <a:bodyPr/>
            <a:lstStyle/>
            <a:p>
              <a:endParaRPr lang="en-IN"/>
            </a:p>
          </p:txBody>
        </p:sp>
      </p:grpSp>
      <p:sp>
        <p:nvSpPr>
          <p:cNvPr id="8" name="Freeform 8"/>
          <p:cNvSpPr/>
          <p:nvPr/>
        </p:nvSpPr>
        <p:spPr>
          <a:xfrm>
            <a:off x="3270092" y="3941381"/>
            <a:ext cx="11709716" cy="5933062"/>
          </a:xfrm>
          <a:custGeom>
            <a:avLst/>
            <a:gdLst/>
            <a:ahLst/>
            <a:cxnLst/>
            <a:rect l="l" t="t" r="r" b="b"/>
            <a:pathLst>
              <a:path w="11709716" h="5933062">
                <a:moveTo>
                  <a:pt x="0" y="0"/>
                </a:moveTo>
                <a:lnTo>
                  <a:pt x="11709716" y="0"/>
                </a:lnTo>
                <a:lnTo>
                  <a:pt x="11709716" y="5933062"/>
                </a:lnTo>
                <a:lnTo>
                  <a:pt x="0" y="5933062"/>
                </a:lnTo>
                <a:lnTo>
                  <a:pt x="0" y="0"/>
                </a:lnTo>
                <a:close/>
              </a:path>
            </a:pathLst>
          </a:custGeom>
          <a:blipFill>
            <a:blip r:embed="rId2"/>
            <a:stretch>
              <a:fillRect/>
            </a:stretch>
          </a:blipFill>
        </p:spPr>
        <p:txBody>
          <a:bodyPr/>
          <a:lstStyle/>
          <a:p>
            <a:endParaRPr lang="en-IN"/>
          </a:p>
        </p:txBody>
      </p:sp>
      <p:sp>
        <p:nvSpPr>
          <p:cNvPr id="9" name="TextBox 9"/>
          <p:cNvSpPr txBox="1"/>
          <p:nvPr/>
        </p:nvSpPr>
        <p:spPr>
          <a:xfrm>
            <a:off x="4226788" y="705000"/>
            <a:ext cx="9834424" cy="973970"/>
          </a:xfrm>
          <a:prstGeom prst="rect">
            <a:avLst/>
          </a:prstGeom>
        </p:spPr>
        <p:txBody>
          <a:bodyPr lIns="0" tIns="0" rIns="0" bIns="0" rtlCol="0" anchor="t">
            <a:spAutoFit/>
          </a:bodyPr>
          <a:lstStyle/>
          <a:p>
            <a:pPr algn="ctr">
              <a:lnSpc>
                <a:spcPts val="3759"/>
              </a:lnSpc>
            </a:pPr>
            <a:r>
              <a:rPr lang="en-US" sz="3836" spc="-226">
                <a:solidFill>
                  <a:srgbClr val="263F6B"/>
                </a:solidFill>
                <a:latin typeface="Montserrat Ultra-Bold Italics"/>
              </a:rPr>
              <a:t>CONCEPTS IN DEPTH : </a:t>
            </a:r>
          </a:p>
          <a:p>
            <a:pPr algn="ctr">
              <a:lnSpc>
                <a:spcPts val="3759"/>
              </a:lnSpc>
            </a:pPr>
            <a:r>
              <a:rPr lang="en-US" sz="3836" spc="-226">
                <a:solidFill>
                  <a:srgbClr val="263F6B"/>
                </a:solidFill>
                <a:latin typeface="Montserrat Ultra-Bold Italics"/>
              </a:rPr>
              <a:t>NEO4J GRAPHICAL DATABASE</a:t>
            </a:r>
          </a:p>
        </p:txBody>
      </p:sp>
      <p:sp>
        <p:nvSpPr>
          <p:cNvPr id="10" name="TextBox 10"/>
          <p:cNvSpPr txBox="1"/>
          <p:nvPr/>
        </p:nvSpPr>
        <p:spPr>
          <a:xfrm>
            <a:off x="425767" y="1746482"/>
            <a:ext cx="17436467" cy="1956774"/>
          </a:xfrm>
          <a:prstGeom prst="rect">
            <a:avLst/>
          </a:prstGeom>
        </p:spPr>
        <p:txBody>
          <a:bodyPr lIns="0" tIns="0" rIns="0" bIns="0" rtlCol="0" anchor="t">
            <a:spAutoFit/>
          </a:bodyPr>
          <a:lstStyle/>
          <a:p>
            <a:pPr algn="ctr">
              <a:lnSpc>
                <a:spcPts val="3971"/>
              </a:lnSpc>
              <a:spcBef>
                <a:spcPct val="0"/>
              </a:spcBef>
            </a:pPr>
            <a:r>
              <a:rPr lang="en-US" sz="2836" spc="-167">
                <a:solidFill>
                  <a:srgbClr val="263F6B"/>
                </a:solidFill>
                <a:latin typeface="Montserrat"/>
              </a:rPr>
              <a:t>So here is how the user was prompted was to enter OrderID and from the DB in Neo4j , its corresponding Customer ID and EmpID was returned. This is just a minor example to show the utility of the connection between code and DB through the API and DB connection , which can be scaled as per the users requirement in the future.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2" name="AutoShape 2"/>
          <p:cNvSpPr/>
          <p:nvPr/>
        </p:nvSpPr>
        <p:spPr>
          <a:xfrm rot="-1753206">
            <a:off x="-1040029" y="4465219"/>
            <a:ext cx="25783492" cy="9586163"/>
          </a:xfrm>
          <a:prstGeom prst="rect">
            <a:avLst/>
          </a:prstGeom>
          <a:solidFill>
            <a:srgbClr val="000000">
              <a:alpha val="6667"/>
            </a:srgbClr>
          </a:solidFill>
        </p:spPr>
        <p:txBody>
          <a:bodyPr/>
          <a:lstStyle/>
          <a:p>
            <a:endParaRPr lang="en-IN"/>
          </a:p>
        </p:txBody>
      </p:sp>
      <p:sp>
        <p:nvSpPr>
          <p:cNvPr id="3" name="AutoShape 3"/>
          <p:cNvSpPr/>
          <p:nvPr/>
        </p:nvSpPr>
        <p:spPr>
          <a:xfrm>
            <a:off x="742283" y="9258300"/>
            <a:ext cx="16517017" cy="145651"/>
          </a:xfrm>
          <a:prstGeom prst="rect">
            <a:avLst/>
          </a:prstGeom>
          <a:solidFill>
            <a:srgbClr val="FFFFFF"/>
          </a:solidFill>
        </p:spPr>
        <p:txBody>
          <a:bodyPr/>
          <a:lstStyle/>
          <a:p>
            <a:endParaRPr lang="en-IN"/>
          </a:p>
        </p:txBody>
      </p:sp>
      <p:sp>
        <p:nvSpPr>
          <p:cNvPr id="4" name="AutoShape 4"/>
          <p:cNvSpPr/>
          <p:nvPr/>
        </p:nvSpPr>
        <p:spPr>
          <a:xfrm>
            <a:off x="1028700" y="943940"/>
            <a:ext cx="16230600" cy="169519"/>
          </a:xfrm>
          <a:prstGeom prst="rect">
            <a:avLst/>
          </a:prstGeom>
          <a:solidFill>
            <a:srgbClr val="FFFFFF"/>
          </a:solidFill>
        </p:spPr>
        <p:txBody>
          <a:bodyPr/>
          <a:lstStyle/>
          <a:p>
            <a:endParaRPr lang="en-IN"/>
          </a:p>
        </p:txBody>
      </p:sp>
      <p:sp>
        <p:nvSpPr>
          <p:cNvPr id="5" name="TextBox 5"/>
          <p:cNvSpPr txBox="1"/>
          <p:nvPr/>
        </p:nvSpPr>
        <p:spPr>
          <a:xfrm>
            <a:off x="742283" y="1266825"/>
            <a:ext cx="16517017" cy="6857658"/>
          </a:xfrm>
          <a:prstGeom prst="rect">
            <a:avLst/>
          </a:prstGeom>
        </p:spPr>
        <p:txBody>
          <a:bodyPr lIns="0" tIns="0" rIns="0" bIns="0" rtlCol="0" anchor="t">
            <a:spAutoFit/>
          </a:bodyPr>
          <a:lstStyle/>
          <a:p>
            <a:pPr algn="ctr">
              <a:lnSpc>
                <a:spcPts val="8144"/>
              </a:lnSpc>
            </a:pPr>
            <a:r>
              <a:rPr lang="en-US" sz="8852" spc="-522">
                <a:solidFill>
                  <a:srgbClr val="FFFFFF"/>
                </a:solidFill>
                <a:latin typeface="Montserrat Ultra-Bold"/>
              </a:rPr>
              <a:t>CONCLUSION</a:t>
            </a:r>
          </a:p>
          <a:p>
            <a:pPr algn="ctr">
              <a:lnSpc>
                <a:spcPts val="3059"/>
              </a:lnSpc>
            </a:pPr>
            <a:endParaRPr lang="en-US" sz="8852" spc="-522">
              <a:solidFill>
                <a:srgbClr val="FFFFFF"/>
              </a:solidFill>
              <a:latin typeface="Montserrat Ultra-Bold"/>
            </a:endParaRPr>
          </a:p>
          <a:p>
            <a:pPr>
              <a:lnSpc>
                <a:spcPts val="3402"/>
              </a:lnSpc>
            </a:pPr>
            <a:r>
              <a:rPr lang="en-US" sz="3698" spc="-218">
                <a:solidFill>
                  <a:srgbClr val="FFFFFF"/>
                </a:solidFill>
                <a:latin typeface="Montserrat"/>
              </a:rPr>
              <a:t>THUS OVERALL WE LEARNT THESE CONCEPTS CLEARLY AND THEIR IMPLEMENTATIONS : </a:t>
            </a:r>
          </a:p>
          <a:p>
            <a:pPr marL="798400" lvl="1" indent="-399200">
              <a:lnSpc>
                <a:spcPts val="5953"/>
              </a:lnSpc>
              <a:buFont typeface="Arial"/>
              <a:buChar char="•"/>
            </a:pPr>
            <a:r>
              <a:rPr lang="en-US" sz="3698" spc="-218">
                <a:solidFill>
                  <a:srgbClr val="FFFFFF"/>
                </a:solidFill>
                <a:latin typeface="Montserrat"/>
              </a:rPr>
              <a:t>API’s</a:t>
            </a:r>
          </a:p>
          <a:p>
            <a:pPr marL="798400" lvl="1" indent="-399200">
              <a:lnSpc>
                <a:spcPts val="5953"/>
              </a:lnSpc>
              <a:buFont typeface="Arial"/>
              <a:buChar char="•"/>
            </a:pPr>
            <a:r>
              <a:rPr lang="en-US" sz="3698" spc="-218">
                <a:solidFill>
                  <a:srgbClr val="FFFFFF"/>
                </a:solidFill>
                <a:latin typeface="Montserrat"/>
              </a:rPr>
              <a:t>Implementation of API’s in regular codes</a:t>
            </a:r>
          </a:p>
          <a:p>
            <a:pPr marL="798400" lvl="1" indent="-399200">
              <a:lnSpc>
                <a:spcPts val="5953"/>
              </a:lnSpc>
              <a:buFont typeface="Arial"/>
              <a:buChar char="•"/>
            </a:pPr>
            <a:r>
              <a:rPr lang="en-US" sz="3698" spc="-218">
                <a:solidFill>
                  <a:srgbClr val="FFFFFF"/>
                </a:solidFill>
                <a:latin typeface="Montserrat"/>
              </a:rPr>
              <a:t>JSON format file transfers and coding </a:t>
            </a:r>
          </a:p>
          <a:p>
            <a:pPr marL="798400" lvl="1" indent="-399200">
              <a:lnSpc>
                <a:spcPts val="5953"/>
              </a:lnSpc>
              <a:buFont typeface="Arial"/>
              <a:buChar char="•"/>
            </a:pPr>
            <a:r>
              <a:rPr lang="en-US" sz="3698" spc="-218">
                <a:solidFill>
                  <a:srgbClr val="FFFFFF"/>
                </a:solidFill>
                <a:latin typeface="Montserrat"/>
              </a:rPr>
              <a:t>Neo4j Graphical Database</a:t>
            </a:r>
          </a:p>
          <a:p>
            <a:pPr marL="798400" lvl="1" indent="-399200">
              <a:lnSpc>
                <a:spcPts val="5953"/>
              </a:lnSpc>
              <a:buFont typeface="Arial"/>
              <a:buChar char="•"/>
            </a:pPr>
            <a:r>
              <a:rPr lang="en-US" sz="3698" spc="-218">
                <a:solidFill>
                  <a:srgbClr val="FFFFFF"/>
                </a:solidFill>
                <a:latin typeface="Montserrat"/>
              </a:rPr>
              <a:t>Incorporation of Neo4j in Regular Code using API </a:t>
            </a:r>
          </a:p>
          <a:p>
            <a:pPr>
              <a:lnSpc>
                <a:spcPts val="5631"/>
              </a:lnSpc>
            </a:pPr>
            <a:r>
              <a:rPr lang="en-US" sz="3498" spc="-206">
                <a:solidFill>
                  <a:srgbClr val="FFFFFF"/>
                </a:solidFill>
                <a:latin typeface="Montserrat"/>
              </a:rPr>
              <a:t>Thank you Synergy Maritime for this wonderful opportunity that left me with memories and teachings of a lifetime to apply in my future academic endeavours.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9931646" y="438018"/>
            <a:ext cx="6401808" cy="9410964"/>
          </a:xfrm>
          <a:custGeom>
            <a:avLst/>
            <a:gdLst/>
            <a:ahLst/>
            <a:cxnLst/>
            <a:rect l="l" t="t" r="r" b="b"/>
            <a:pathLst>
              <a:path w="6401808" h="9410964">
                <a:moveTo>
                  <a:pt x="0" y="0"/>
                </a:moveTo>
                <a:lnTo>
                  <a:pt x="6401808" y="0"/>
                </a:lnTo>
                <a:lnTo>
                  <a:pt x="6401808" y="9410964"/>
                </a:lnTo>
                <a:lnTo>
                  <a:pt x="0" y="9410964"/>
                </a:lnTo>
                <a:lnTo>
                  <a:pt x="0" y="0"/>
                </a:lnTo>
                <a:close/>
              </a:path>
            </a:pathLst>
          </a:custGeom>
          <a:blipFill>
            <a:blip r:embed="rId2"/>
            <a:stretch>
              <a:fillRect r="-3768"/>
            </a:stretch>
          </a:blipFill>
        </p:spPr>
        <p:txBody>
          <a:bodyPr/>
          <a:lstStyle/>
          <a:p>
            <a:endParaRPr lang="en-IN"/>
          </a:p>
        </p:txBody>
      </p:sp>
      <p:sp>
        <p:nvSpPr>
          <p:cNvPr id="3" name="TextBox 3"/>
          <p:cNvSpPr txBox="1"/>
          <p:nvPr/>
        </p:nvSpPr>
        <p:spPr>
          <a:xfrm>
            <a:off x="1474465" y="4180713"/>
            <a:ext cx="15339071" cy="2097024"/>
          </a:xfrm>
          <a:prstGeom prst="rect">
            <a:avLst/>
          </a:prstGeom>
        </p:spPr>
        <p:txBody>
          <a:bodyPr lIns="0" tIns="0" rIns="0" bIns="0" rtlCol="0" anchor="t">
            <a:spAutoFit/>
          </a:bodyPr>
          <a:lstStyle/>
          <a:p>
            <a:pPr>
              <a:lnSpc>
                <a:spcPts val="8071"/>
              </a:lnSpc>
            </a:pPr>
            <a:r>
              <a:rPr lang="en-US" sz="8236" spc="-485">
                <a:solidFill>
                  <a:srgbClr val="263F6B"/>
                </a:solidFill>
                <a:latin typeface="Montserrat Ultra-Bold Italics"/>
              </a:rPr>
              <a:t>COMPLETION </a:t>
            </a:r>
          </a:p>
          <a:p>
            <a:pPr>
              <a:lnSpc>
                <a:spcPts val="8071"/>
              </a:lnSpc>
            </a:pPr>
            <a:r>
              <a:rPr lang="en-US" sz="8236" spc="-485">
                <a:solidFill>
                  <a:srgbClr val="263F6B"/>
                </a:solidFill>
                <a:latin typeface="Montserrat Ultra-Bold Italics"/>
              </a:rPr>
              <a:t>CERTIFICATE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txBody>
          <a:bodyPr/>
          <a:lstStyle/>
          <a:p>
            <a:endParaRPr lang="en-IN"/>
          </a:p>
        </p:txBody>
      </p:sp>
      <p:sp>
        <p:nvSpPr>
          <p:cNvPr id="3" name="AutoShape 3"/>
          <p:cNvSpPr/>
          <p:nvPr/>
        </p:nvSpPr>
        <p:spPr>
          <a:xfrm rot="10087">
            <a:off x="1028665" y="6130773"/>
            <a:ext cx="16230670" cy="0"/>
          </a:xfrm>
          <a:prstGeom prst="line">
            <a:avLst/>
          </a:prstGeom>
          <a:ln w="95250" cap="rnd">
            <a:solidFill>
              <a:srgbClr val="000000"/>
            </a:solidFill>
            <a:prstDash val="solid"/>
            <a:headEnd type="none" w="sm" len="sm"/>
            <a:tailEnd type="none" w="sm" len="sm"/>
          </a:ln>
        </p:spPr>
        <p:txBody>
          <a:bodyPr/>
          <a:lstStyle/>
          <a:p>
            <a:endParaRPr lang="en-IN"/>
          </a:p>
        </p:txBody>
      </p:sp>
      <p:grpSp>
        <p:nvGrpSpPr>
          <p:cNvPr id="4" name="Group 4"/>
          <p:cNvGrpSpPr/>
          <p:nvPr/>
        </p:nvGrpSpPr>
        <p:grpSpPr>
          <a:xfrm>
            <a:off x="2726348" y="5922707"/>
            <a:ext cx="511382" cy="511382"/>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txBody>
            <a:bodyPr/>
            <a:lstStyle/>
            <a:p>
              <a:endParaRPr lang="en-IN"/>
            </a:p>
          </p:txBody>
        </p:sp>
      </p:grpSp>
      <p:grpSp>
        <p:nvGrpSpPr>
          <p:cNvPr id="6" name="Group 6"/>
          <p:cNvGrpSpPr/>
          <p:nvPr/>
        </p:nvGrpSpPr>
        <p:grpSpPr>
          <a:xfrm>
            <a:off x="4006465" y="6938914"/>
            <a:ext cx="4113110" cy="2903329"/>
            <a:chOff x="0" y="0"/>
            <a:chExt cx="1500474" cy="1059142"/>
          </a:xfrm>
        </p:grpSpPr>
        <p:sp>
          <p:nvSpPr>
            <p:cNvPr id="7" name="Freeform 7"/>
            <p:cNvSpPr/>
            <p:nvPr/>
          </p:nvSpPr>
          <p:spPr>
            <a:xfrm>
              <a:off x="0" y="0"/>
              <a:ext cx="1500474" cy="1059143"/>
            </a:xfrm>
            <a:custGeom>
              <a:avLst/>
              <a:gdLst/>
              <a:ahLst/>
              <a:cxnLst/>
              <a:rect l="l" t="t" r="r" b="b"/>
              <a:pathLst>
                <a:path w="1500474" h="1059143">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263F6B"/>
            </a:solidFill>
          </p:spPr>
          <p:txBody>
            <a:bodyPr/>
            <a:lstStyle/>
            <a:p>
              <a:endParaRPr lang="en-IN"/>
            </a:p>
          </p:txBody>
        </p:sp>
      </p:grpSp>
      <p:grpSp>
        <p:nvGrpSpPr>
          <p:cNvPr id="8" name="Group 8"/>
          <p:cNvGrpSpPr/>
          <p:nvPr/>
        </p:nvGrpSpPr>
        <p:grpSpPr>
          <a:xfrm>
            <a:off x="4006465" y="2702647"/>
            <a:ext cx="4113110" cy="2903329"/>
            <a:chOff x="0" y="0"/>
            <a:chExt cx="1500474" cy="1059142"/>
          </a:xfrm>
        </p:grpSpPr>
        <p:sp>
          <p:nvSpPr>
            <p:cNvPr id="9" name="Freeform 9"/>
            <p:cNvSpPr/>
            <p:nvPr/>
          </p:nvSpPr>
          <p:spPr>
            <a:xfrm>
              <a:off x="0" y="0"/>
              <a:ext cx="1500474" cy="1059143"/>
            </a:xfrm>
            <a:custGeom>
              <a:avLst/>
              <a:gdLst/>
              <a:ahLst/>
              <a:cxnLst/>
              <a:rect l="l" t="t" r="r" b="b"/>
              <a:pathLst>
                <a:path w="1500474" h="1059143">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263F6B"/>
            </a:solidFill>
          </p:spPr>
          <p:txBody>
            <a:bodyPr/>
            <a:lstStyle/>
            <a:p>
              <a:endParaRPr lang="en-IN"/>
            </a:p>
          </p:txBody>
        </p:sp>
      </p:grpSp>
      <p:grpSp>
        <p:nvGrpSpPr>
          <p:cNvPr id="10" name="Group 10"/>
          <p:cNvGrpSpPr/>
          <p:nvPr/>
        </p:nvGrpSpPr>
        <p:grpSpPr>
          <a:xfrm>
            <a:off x="10168426" y="2702647"/>
            <a:ext cx="4113110" cy="2903329"/>
            <a:chOff x="0" y="0"/>
            <a:chExt cx="1500474" cy="1059142"/>
          </a:xfrm>
        </p:grpSpPr>
        <p:sp>
          <p:nvSpPr>
            <p:cNvPr id="11" name="Freeform 11"/>
            <p:cNvSpPr/>
            <p:nvPr/>
          </p:nvSpPr>
          <p:spPr>
            <a:xfrm>
              <a:off x="0" y="0"/>
              <a:ext cx="1500474" cy="1059143"/>
            </a:xfrm>
            <a:custGeom>
              <a:avLst/>
              <a:gdLst/>
              <a:ahLst/>
              <a:cxnLst/>
              <a:rect l="l" t="t" r="r" b="b"/>
              <a:pathLst>
                <a:path w="1500474" h="1059143">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263F6B"/>
            </a:solidFill>
          </p:spPr>
          <p:txBody>
            <a:bodyPr/>
            <a:lstStyle/>
            <a:p>
              <a:endParaRPr lang="en-IN"/>
            </a:p>
          </p:txBody>
        </p:sp>
      </p:grpSp>
      <p:grpSp>
        <p:nvGrpSpPr>
          <p:cNvPr id="12" name="Group 12"/>
          <p:cNvGrpSpPr/>
          <p:nvPr/>
        </p:nvGrpSpPr>
        <p:grpSpPr>
          <a:xfrm>
            <a:off x="5807329" y="5922707"/>
            <a:ext cx="511382" cy="511382"/>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txBody>
            <a:bodyPr/>
            <a:lstStyle/>
            <a:p>
              <a:endParaRPr lang="en-IN"/>
            </a:p>
          </p:txBody>
        </p:sp>
      </p:grpSp>
      <p:grpSp>
        <p:nvGrpSpPr>
          <p:cNvPr id="14" name="Group 14"/>
          <p:cNvGrpSpPr/>
          <p:nvPr/>
        </p:nvGrpSpPr>
        <p:grpSpPr>
          <a:xfrm>
            <a:off x="11969290" y="5922707"/>
            <a:ext cx="511382" cy="51138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txBody>
            <a:bodyPr/>
            <a:lstStyle/>
            <a:p>
              <a:endParaRPr lang="en-IN"/>
            </a:p>
          </p:txBody>
        </p:sp>
      </p:grpSp>
      <p:grpSp>
        <p:nvGrpSpPr>
          <p:cNvPr id="16" name="Group 16"/>
          <p:cNvGrpSpPr/>
          <p:nvPr/>
        </p:nvGrpSpPr>
        <p:grpSpPr>
          <a:xfrm>
            <a:off x="8888309" y="5922707"/>
            <a:ext cx="511382" cy="511382"/>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txBody>
            <a:bodyPr/>
            <a:lstStyle/>
            <a:p>
              <a:endParaRPr lang="en-IN"/>
            </a:p>
          </p:txBody>
        </p:sp>
      </p:grpSp>
      <p:grpSp>
        <p:nvGrpSpPr>
          <p:cNvPr id="18" name="Group 18"/>
          <p:cNvGrpSpPr/>
          <p:nvPr/>
        </p:nvGrpSpPr>
        <p:grpSpPr>
          <a:xfrm>
            <a:off x="15050270" y="5922707"/>
            <a:ext cx="511382" cy="51138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txBody>
            <a:bodyPr/>
            <a:lstStyle/>
            <a:p>
              <a:endParaRPr lang="en-IN"/>
            </a:p>
          </p:txBody>
        </p:sp>
      </p:grpSp>
      <p:grpSp>
        <p:nvGrpSpPr>
          <p:cNvPr id="20" name="Group 20"/>
          <p:cNvGrpSpPr/>
          <p:nvPr/>
        </p:nvGrpSpPr>
        <p:grpSpPr>
          <a:xfrm>
            <a:off x="10168426" y="6938914"/>
            <a:ext cx="4113110" cy="2903329"/>
            <a:chOff x="0" y="0"/>
            <a:chExt cx="1500474" cy="1059142"/>
          </a:xfrm>
        </p:grpSpPr>
        <p:sp>
          <p:nvSpPr>
            <p:cNvPr id="21" name="Freeform 21"/>
            <p:cNvSpPr/>
            <p:nvPr/>
          </p:nvSpPr>
          <p:spPr>
            <a:xfrm>
              <a:off x="0" y="0"/>
              <a:ext cx="1500474" cy="1059143"/>
            </a:xfrm>
            <a:custGeom>
              <a:avLst/>
              <a:gdLst/>
              <a:ahLst/>
              <a:cxnLst/>
              <a:rect l="l" t="t" r="r" b="b"/>
              <a:pathLst>
                <a:path w="1500474" h="1059143">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263F6B"/>
            </a:solidFill>
          </p:spPr>
          <p:txBody>
            <a:bodyPr/>
            <a:lstStyle/>
            <a:p>
              <a:endParaRPr lang="en-IN"/>
            </a:p>
          </p:txBody>
        </p:sp>
      </p:grpSp>
      <p:sp>
        <p:nvSpPr>
          <p:cNvPr id="22" name="Freeform 22"/>
          <p:cNvSpPr/>
          <p:nvPr/>
        </p:nvSpPr>
        <p:spPr>
          <a:xfrm>
            <a:off x="925484" y="2146609"/>
            <a:ext cx="1971199" cy="2007702"/>
          </a:xfrm>
          <a:custGeom>
            <a:avLst/>
            <a:gdLst/>
            <a:ahLst/>
            <a:cxnLst/>
            <a:rect l="l" t="t" r="r" b="b"/>
            <a:pathLst>
              <a:path w="1971199" h="2007702">
                <a:moveTo>
                  <a:pt x="0" y="0"/>
                </a:moveTo>
                <a:lnTo>
                  <a:pt x="1971199" y="0"/>
                </a:lnTo>
                <a:lnTo>
                  <a:pt x="1971199" y="2007703"/>
                </a:lnTo>
                <a:lnTo>
                  <a:pt x="0" y="20077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23" name="Freeform 23"/>
          <p:cNvSpPr/>
          <p:nvPr/>
        </p:nvSpPr>
        <p:spPr>
          <a:xfrm>
            <a:off x="15561652" y="1510881"/>
            <a:ext cx="1579438" cy="1608687"/>
          </a:xfrm>
          <a:custGeom>
            <a:avLst/>
            <a:gdLst/>
            <a:ahLst/>
            <a:cxnLst/>
            <a:rect l="l" t="t" r="r" b="b"/>
            <a:pathLst>
              <a:path w="1579438" h="1608687">
                <a:moveTo>
                  <a:pt x="0" y="0"/>
                </a:moveTo>
                <a:lnTo>
                  <a:pt x="1579438" y="0"/>
                </a:lnTo>
                <a:lnTo>
                  <a:pt x="1579438" y="1608687"/>
                </a:lnTo>
                <a:lnTo>
                  <a:pt x="0" y="16086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24" name="Freeform 24"/>
          <p:cNvSpPr/>
          <p:nvPr/>
        </p:nvSpPr>
        <p:spPr>
          <a:xfrm>
            <a:off x="16864399" y="4316564"/>
            <a:ext cx="646089" cy="658053"/>
          </a:xfrm>
          <a:custGeom>
            <a:avLst/>
            <a:gdLst/>
            <a:ahLst/>
            <a:cxnLst/>
            <a:rect l="l" t="t" r="r" b="b"/>
            <a:pathLst>
              <a:path w="646089" h="658053">
                <a:moveTo>
                  <a:pt x="0" y="0"/>
                </a:moveTo>
                <a:lnTo>
                  <a:pt x="646088" y="0"/>
                </a:lnTo>
                <a:lnTo>
                  <a:pt x="646088" y="658054"/>
                </a:lnTo>
                <a:lnTo>
                  <a:pt x="0" y="6580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25" name="TextBox 25"/>
          <p:cNvSpPr txBox="1"/>
          <p:nvPr/>
        </p:nvSpPr>
        <p:spPr>
          <a:xfrm>
            <a:off x="2134937" y="1143000"/>
            <a:ext cx="14018125" cy="642348"/>
          </a:xfrm>
          <a:prstGeom prst="rect">
            <a:avLst/>
          </a:prstGeom>
        </p:spPr>
        <p:txBody>
          <a:bodyPr lIns="0" tIns="0" rIns="0" bIns="0" rtlCol="0" anchor="t">
            <a:spAutoFit/>
          </a:bodyPr>
          <a:lstStyle/>
          <a:p>
            <a:pPr algn="ctr">
              <a:lnSpc>
                <a:spcPts val="4895"/>
              </a:lnSpc>
            </a:pPr>
            <a:r>
              <a:rPr lang="en-US" sz="4995" spc="-294">
                <a:solidFill>
                  <a:srgbClr val="263F6B"/>
                </a:solidFill>
                <a:latin typeface="Montserrat Ultra-Bold Italics"/>
              </a:rPr>
              <a:t>AGENDA OF THIS REPORT</a:t>
            </a:r>
          </a:p>
        </p:txBody>
      </p:sp>
      <p:sp>
        <p:nvSpPr>
          <p:cNvPr id="26" name="TextBox 26"/>
          <p:cNvSpPr txBox="1"/>
          <p:nvPr/>
        </p:nvSpPr>
        <p:spPr>
          <a:xfrm>
            <a:off x="3712249" y="7757652"/>
            <a:ext cx="4701542" cy="1237279"/>
          </a:xfrm>
          <a:prstGeom prst="rect">
            <a:avLst/>
          </a:prstGeom>
        </p:spPr>
        <p:txBody>
          <a:bodyPr lIns="0" tIns="0" rIns="0" bIns="0" rtlCol="0" anchor="t">
            <a:spAutoFit/>
          </a:bodyPr>
          <a:lstStyle/>
          <a:p>
            <a:pPr algn="ctr">
              <a:lnSpc>
                <a:spcPts val="4974"/>
              </a:lnSpc>
            </a:pPr>
            <a:r>
              <a:rPr lang="en-US" sz="3826" spc="76">
                <a:solidFill>
                  <a:srgbClr val="FFFFFF"/>
                </a:solidFill>
                <a:latin typeface="Montserrat Ultra-Bold"/>
              </a:rPr>
              <a:t>CONCEPTS IN DEPTH</a:t>
            </a:r>
          </a:p>
        </p:txBody>
      </p:sp>
      <p:sp>
        <p:nvSpPr>
          <p:cNvPr id="27" name="TextBox 27"/>
          <p:cNvSpPr txBox="1"/>
          <p:nvPr/>
        </p:nvSpPr>
        <p:spPr>
          <a:xfrm>
            <a:off x="3584403" y="3412703"/>
            <a:ext cx="4957233" cy="1232887"/>
          </a:xfrm>
          <a:prstGeom prst="rect">
            <a:avLst/>
          </a:prstGeom>
        </p:spPr>
        <p:txBody>
          <a:bodyPr lIns="0" tIns="0" rIns="0" bIns="0" rtlCol="0" anchor="t">
            <a:spAutoFit/>
          </a:bodyPr>
          <a:lstStyle/>
          <a:p>
            <a:pPr algn="ctr">
              <a:lnSpc>
                <a:spcPts val="4970"/>
              </a:lnSpc>
            </a:pPr>
            <a:r>
              <a:rPr lang="en-US" sz="3823" spc="76">
                <a:solidFill>
                  <a:srgbClr val="FFFFFF"/>
                </a:solidFill>
                <a:latin typeface="Montserrat Ultra-Bold"/>
              </a:rPr>
              <a:t>ABOUT THE COMPANY</a:t>
            </a:r>
          </a:p>
        </p:txBody>
      </p:sp>
      <p:sp>
        <p:nvSpPr>
          <p:cNvPr id="28" name="TextBox 28"/>
          <p:cNvSpPr txBox="1"/>
          <p:nvPr/>
        </p:nvSpPr>
        <p:spPr>
          <a:xfrm>
            <a:off x="10168426" y="3526225"/>
            <a:ext cx="4022671" cy="1005845"/>
          </a:xfrm>
          <a:prstGeom prst="rect">
            <a:avLst/>
          </a:prstGeom>
        </p:spPr>
        <p:txBody>
          <a:bodyPr lIns="0" tIns="0" rIns="0" bIns="0" rtlCol="0" anchor="t">
            <a:spAutoFit/>
          </a:bodyPr>
          <a:lstStyle/>
          <a:p>
            <a:pPr algn="ctr">
              <a:lnSpc>
                <a:spcPts val="4033"/>
              </a:lnSpc>
            </a:pPr>
            <a:r>
              <a:rPr lang="en-US" sz="3102" spc="62">
                <a:solidFill>
                  <a:srgbClr val="FFFFFF"/>
                </a:solidFill>
                <a:latin typeface="Montserrat Ultra-Bold"/>
              </a:rPr>
              <a:t>OBJECTIVES OF INTERNSHIP</a:t>
            </a:r>
          </a:p>
        </p:txBody>
      </p:sp>
      <p:sp>
        <p:nvSpPr>
          <p:cNvPr id="29" name="TextBox 29"/>
          <p:cNvSpPr txBox="1"/>
          <p:nvPr/>
        </p:nvSpPr>
        <p:spPr>
          <a:xfrm>
            <a:off x="9014998" y="8060864"/>
            <a:ext cx="6329526" cy="621328"/>
          </a:xfrm>
          <a:prstGeom prst="rect">
            <a:avLst/>
          </a:prstGeom>
        </p:spPr>
        <p:txBody>
          <a:bodyPr lIns="0" tIns="0" rIns="0" bIns="0" rtlCol="0" anchor="t">
            <a:spAutoFit/>
          </a:bodyPr>
          <a:lstStyle/>
          <a:p>
            <a:pPr algn="ctr">
              <a:lnSpc>
                <a:spcPts val="5016"/>
              </a:lnSpc>
            </a:pPr>
            <a:r>
              <a:rPr lang="en-US" sz="3859" spc="77">
                <a:solidFill>
                  <a:srgbClr val="FFFFFF"/>
                </a:solidFill>
                <a:latin typeface="Montserrat Ultra-Bold"/>
              </a:rPr>
              <a:t>CONCLUSION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2700000">
            <a:off x="-3290941" y="9282403"/>
            <a:ext cx="5293007" cy="2487400"/>
          </a:xfrm>
          <a:prstGeom prst="rect">
            <a:avLst/>
          </a:prstGeom>
          <a:solidFill>
            <a:srgbClr val="213559"/>
          </a:solidFill>
        </p:spPr>
        <p:txBody>
          <a:bodyPr/>
          <a:lstStyle/>
          <a:p>
            <a:endParaRPr lang="en-IN"/>
          </a:p>
        </p:txBody>
      </p:sp>
      <p:sp>
        <p:nvSpPr>
          <p:cNvPr id="3" name="AutoShape 3"/>
          <p:cNvSpPr/>
          <p:nvPr/>
        </p:nvSpPr>
        <p:spPr>
          <a:xfrm rot="2700000">
            <a:off x="16429142" y="-1243700"/>
            <a:ext cx="5293007" cy="2487400"/>
          </a:xfrm>
          <a:prstGeom prst="rect">
            <a:avLst/>
          </a:prstGeom>
          <a:solidFill>
            <a:srgbClr val="213559"/>
          </a:solidFill>
        </p:spPr>
        <p:txBody>
          <a:bodyPr/>
          <a:lstStyle/>
          <a:p>
            <a:endParaRPr lang="en-IN"/>
          </a:p>
        </p:txBody>
      </p:sp>
      <p:sp>
        <p:nvSpPr>
          <p:cNvPr id="8" name="TextBox 8"/>
          <p:cNvSpPr txBox="1"/>
          <p:nvPr/>
        </p:nvSpPr>
        <p:spPr>
          <a:xfrm>
            <a:off x="4038600" y="309994"/>
            <a:ext cx="9444683" cy="3117520"/>
          </a:xfrm>
          <a:prstGeom prst="rect">
            <a:avLst/>
          </a:prstGeom>
        </p:spPr>
        <p:txBody>
          <a:bodyPr wrap="square" lIns="0" tIns="0" rIns="0" bIns="0" rtlCol="0" anchor="t">
            <a:spAutoFit/>
          </a:bodyPr>
          <a:lstStyle/>
          <a:p>
            <a:pPr algn="ctr">
              <a:lnSpc>
                <a:spcPts val="8071"/>
              </a:lnSpc>
            </a:pPr>
            <a:r>
              <a:rPr lang="en-US" sz="8236" spc="-485" dirty="0">
                <a:solidFill>
                  <a:srgbClr val="263F6B"/>
                </a:solidFill>
                <a:latin typeface="Montserrat Ultra-Bold Italics"/>
              </a:rPr>
              <a:t>ABOUT THE COMPANY/BACKGROUND</a:t>
            </a:r>
          </a:p>
        </p:txBody>
      </p:sp>
      <p:sp>
        <p:nvSpPr>
          <p:cNvPr id="9" name="TextBox 9"/>
          <p:cNvSpPr txBox="1"/>
          <p:nvPr/>
        </p:nvSpPr>
        <p:spPr>
          <a:xfrm>
            <a:off x="1038225" y="3392215"/>
            <a:ext cx="16230600" cy="7870825"/>
          </a:xfrm>
          <a:prstGeom prst="rect">
            <a:avLst/>
          </a:prstGeom>
        </p:spPr>
        <p:txBody>
          <a:bodyPr lIns="0" tIns="0" rIns="0" bIns="0" rtlCol="0" anchor="t">
            <a:spAutoFit/>
          </a:bodyPr>
          <a:lstStyle/>
          <a:p>
            <a:pPr algn="ctr">
              <a:lnSpc>
                <a:spcPts val="3500"/>
              </a:lnSpc>
            </a:pPr>
            <a:r>
              <a:rPr lang="en-US" sz="2500" spc="50">
                <a:solidFill>
                  <a:srgbClr val="212423"/>
                </a:solidFill>
                <a:latin typeface="Montserrat"/>
              </a:rPr>
              <a:t>As a leading shipmanager, the Synergy Group provides end-to-end maritime solutions with precisely and expertly tailored services, where great technical expertise and a diverse product portfolio create optimal efficiency, productivity and customer experience.</a:t>
            </a:r>
          </a:p>
          <a:p>
            <a:pPr algn="ctr">
              <a:lnSpc>
                <a:spcPts val="3500"/>
              </a:lnSpc>
            </a:pPr>
            <a:endParaRPr lang="en-US" sz="2500" spc="50">
              <a:solidFill>
                <a:srgbClr val="212423"/>
              </a:solidFill>
              <a:latin typeface="Montserrat"/>
            </a:endParaRPr>
          </a:p>
          <a:p>
            <a:pPr algn="ctr">
              <a:lnSpc>
                <a:spcPts val="3500"/>
              </a:lnSpc>
            </a:pPr>
            <a:r>
              <a:rPr lang="en-US" sz="2500" spc="50">
                <a:solidFill>
                  <a:srgbClr val="212423"/>
                </a:solidFill>
                <a:latin typeface="Montserrat"/>
              </a:rPr>
              <a:t>With over 660+ vessels under technical management they handle a wide variety of vessels, including complex LNG vessels, LNG-FSU conversions, LNG-to-power solutions, LPG carriers and chemical tankers, VLCCs, Suezmax, Aframax, LR2, LR1 and MR tankers, Car Carriers, container ships from 2,000 to 20,000 TEU and Cape, Kamsarmax, Panamax, Handymax and Handysize bulk carriers.</a:t>
            </a:r>
          </a:p>
          <a:p>
            <a:pPr algn="ctr">
              <a:lnSpc>
                <a:spcPts val="3500"/>
              </a:lnSpc>
            </a:pPr>
            <a:endParaRPr lang="en-US" sz="2500" spc="50">
              <a:solidFill>
                <a:srgbClr val="212423"/>
              </a:solidFill>
              <a:latin typeface="Montserrat"/>
            </a:endParaRPr>
          </a:p>
          <a:p>
            <a:pPr algn="ctr">
              <a:lnSpc>
                <a:spcPts val="3500"/>
              </a:lnSpc>
            </a:pPr>
            <a:r>
              <a:rPr lang="en-US" sz="2500" spc="50">
                <a:solidFill>
                  <a:srgbClr val="212423"/>
                </a:solidFill>
                <a:latin typeface="Montserrat"/>
              </a:rPr>
              <a:t>Close collaboration and clear communication are vital for the Synergy hallmarks of the best working relationships amid maritime solutions, long-term success, and through-life expertise.</a:t>
            </a:r>
          </a:p>
          <a:p>
            <a:pPr algn="ctr">
              <a:lnSpc>
                <a:spcPts val="3500"/>
              </a:lnSpc>
            </a:pPr>
            <a:endParaRPr lang="en-US" sz="2500" spc="50">
              <a:solidFill>
                <a:srgbClr val="212423"/>
              </a:solidFill>
              <a:latin typeface="Montserrat"/>
            </a:endParaRPr>
          </a:p>
          <a:p>
            <a:pPr algn="ctr">
              <a:lnSpc>
                <a:spcPts val="3500"/>
              </a:lnSpc>
            </a:pPr>
            <a:r>
              <a:rPr lang="en-US" sz="2500" spc="50">
                <a:solidFill>
                  <a:srgbClr val="212423"/>
                </a:solidFill>
                <a:latin typeface="Montserrat"/>
              </a:rPr>
              <a:t>Synergy prioritises each client’s needs, providing top quality and optimally efficient solutions, crafted to meet all requirements in management, building, converting, or recycling.</a:t>
            </a:r>
          </a:p>
          <a:p>
            <a:pPr algn="ctr">
              <a:lnSpc>
                <a:spcPts val="3500"/>
              </a:lnSpc>
            </a:pPr>
            <a:endParaRPr lang="en-US" sz="2500" spc="50">
              <a:solidFill>
                <a:srgbClr val="212423"/>
              </a:solidFill>
              <a:latin typeface="Montserrat"/>
            </a:endParaRPr>
          </a:p>
          <a:p>
            <a:pPr algn="ctr">
              <a:lnSpc>
                <a:spcPts val="3500"/>
              </a:lnSpc>
            </a:pPr>
            <a:endParaRPr lang="en-US" sz="2500" spc="50">
              <a:solidFill>
                <a:srgbClr val="212423"/>
              </a:solidFill>
              <a:latin typeface="Montserrat"/>
            </a:endParaRPr>
          </a:p>
          <a:p>
            <a:pPr algn="ctr">
              <a:lnSpc>
                <a:spcPts val="3500"/>
              </a:lnSpc>
            </a:pPr>
            <a:endParaRPr lang="en-US" sz="2500" spc="50">
              <a:solidFill>
                <a:srgbClr val="212423"/>
              </a:solidFill>
              <a:latin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2700000">
            <a:off x="-3290941" y="9282403"/>
            <a:ext cx="5293007" cy="2487400"/>
          </a:xfrm>
          <a:prstGeom prst="rect">
            <a:avLst/>
          </a:prstGeom>
          <a:solidFill>
            <a:srgbClr val="213559"/>
          </a:solidFill>
        </p:spPr>
        <p:txBody>
          <a:bodyPr/>
          <a:lstStyle/>
          <a:p>
            <a:endParaRPr lang="en-IN"/>
          </a:p>
        </p:txBody>
      </p:sp>
      <p:sp>
        <p:nvSpPr>
          <p:cNvPr id="3" name="AutoShape 3"/>
          <p:cNvSpPr/>
          <p:nvPr/>
        </p:nvSpPr>
        <p:spPr>
          <a:xfrm rot="2700000">
            <a:off x="16429142" y="-1243700"/>
            <a:ext cx="5293007" cy="2487400"/>
          </a:xfrm>
          <a:prstGeom prst="rect">
            <a:avLst/>
          </a:prstGeom>
          <a:solidFill>
            <a:srgbClr val="213559"/>
          </a:solidFill>
        </p:spPr>
        <p:txBody>
          <a:bodyPr/>
          <a:lstStyle/>
          <a:p>
            <a:endParaRPr lang="en-IN"/>
          </a:p>
        </p:txBody>
      </p:sp>
      <p:grpSp>
        <p:nvGrpSpPr>
          <p:cNvPr id="4" name="Group 4"/>
          <p:cNvGrpSpPr/>
          <p:nvPr/>
        </p:nvGrpSpPr>
        <p:grpSpPr>
          <a:xfrm>
            <a:off x="-4026675" y="1141071"/>
            <a:ext cx="8253464" cy="1309890"/>
            <a:chOff x="0" y="0"/>
            <a:chExt cx="4161103" cy="660400"/>
          </a:xfrm>
        </p:grpSpPr>
        <p:sp>
          <p:nvSpPr>
            <p:cNvPr id="5" name="Freeform 5"/>
            <p:cNvSpPr/>
            <p:nvPr/>
          </p:nvSpPr>
          <p:spPr>
            <a:xfrm>
              <a:off x="0" y="0"/>
              <a:ext cx="4161103" cy="660400"/>
            </a:xfrm>
            <a:custGeom>
              <a:avLst/>
              <a:gdLst/>
              <a:ahLst/>
              <a:cxnLst/>
              <a:rect l="l" t="t" r="r" b="b"/>
              <a:pathLst>
                <a:path w="4161103" h="660400">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txBody>
            <a:bodyPr/>
            <a:lstStyle/>
            <a:p>
              <a:endParaRPr lang="en-IN"/>
            </a:p>
          </p:txBody>
        </p:sp>
      </p:grpSp>
      <p:grpSp>
        <p:nvGrpSpPr>
          <p:cNvPr id="6" name="Group 6"/>
          <p:cNvGrpSpPr/>
          <p:nvPr/>
        </p:nvGrpSpPr>
        <p:grpSpPr>
          <a:xfrm>
            <a:off x="14061212" y="1141071"/>
            <a:ext cx="8253464" cy="1309890"/>
            <a:chOff x="0" y="0"/>
            <a:chExt cx="4161103" cy="660400"/>
          </a:xfrm>
        </p:grpSpPr>
        <p:sp>
          <p:nvSpPr>
            <p:cNvPr id="7" name="Freeform 7"/>
            <p:cNvSpPr/>
            <p:nvPr/>
          </p:nvSpPr>
          <p:spPr>
            <a:xfrm>
              <a:off x="0" y="0"/>
              <a:ext cx="4161103" cy="660400"/>
            </a:xfrm>
            <a:custGeom>
              <a:avLst/>
              <a:gdLst/>
              <a:ahLst/>
              <a:cxnLst/>
              <a:rect l="l" t="t" r="r" b="b"/>
              <a:pathLst>
                <a:path w="4161103" h="660400">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txBody>
            <a:bodyPr/>
            <a:lstStyle/>
            <a:p>
              <a:endParaRPr lang="en-IN"/>
            </a:p>
          </p:txBody>
        </p:sp>
      </p:grpSp>
      <p:sp>
        <p:nvSpPr>
          <p:cNvPr id="8" name="TextBox 8"/>
          <p:cNvSpPr txBox="1"/>
          <p:nvPr/>
        </p:nvSpPr>
        <p:spPr>
          <a:xfrm>
            <a:off x="4226788" y="833229"/>
            <a:ext cx="9834424" cy="2097024"/>
          </a:xfrm>
          <a:prstGeom prst="rect">
            <a:avLst/>
          </a:prstGeom>
        </p:spPr>
        <p:txBody>
          <a:bodyPr lIns="0" tIns="0" rIns="0" bIns="0" rtlCol="0" anchor="t">
            <a:spAutoFit/>
          </a:bodyPr>
          <a:lstStyle/>
          <a:p>
            <a:pPr algn="ctr">
              <a:lnSpc>
                <a:spcPts val="8071"/>
              </a:lnSpc>
            </a:pPr>
            <a:r>
              <a:rPr lang="en-US" sz="8236" spc="-485">
                <a:solidFill>
                  <a:srgbClr val="263F6B"/>
                </a:solidFill>
                <a:latin typeface="Montserrat Ultra-Bold Italics"/>
              </a:rPr>
              <a:t>OBJECTIVES OF THE INTERNSHIP</a:t>
            </a:r>
          </a:p>
        </p:txBody>
      </p:sp>
      <p:sp>
        <p:nvSpPr>
          <p:cNvPr id="9" name="TextBox 9"/>
          <p:cNvSpPr txBox="1"/>
          <p:nvPr/>
        </p:nvSpPr>
        <p:spPr>
          <a:xfrm>
            <a:off x="1028700" y="3373165"/>
            <a:ext cx="16230600" cy="5868035"/>
          </a:xfrm>
          <a:prstGeom prst="rect">
            <a:avLst/>
          </a:prstGeom>
        </p:spPr>
        <p:txBody>
          <a:bodyPr lIns="0" tIns="0" rIns="0" bIns="0" rtlCol="0" anchor="t">
            <a:spAutoFit/>
          </a:bodyPr>
          <a:lstStyle/>
          <a:p>
            <a:pPr marL="712467" lvl="1" indent="-356233">
              <a:lnSpc>
                <a:spcPts val="4619"/>
              </a:lnSpc>
              <a:buFont typeface="Arial"/>
              <a:buChar char="•"/>
            </a:pPr>
            <a:r>
              <a:rPr lang="en-US" sz="3299" spc="65">
                <a:solidFill>
                  <a:srgbClr val="212423"/>
                </a:solidFill>
                <a:latin typeface="Montserrat"/>
              </a:rPr>
              <a:t>To first understand the concept of Application Programming Interface (API)</a:t>
            </a:r>
          </a:p>
          <a:p>
            <a:pPr marL="712467" lvl="1" indent="-356233">
              <a:lnSpc>
                <a:spcPts val="4619"/>
              </a:lnSpc>
              <a:buFont typeface="Arial"/>
              <a:buChar char="•"/>
            </a:pPr>
            <a:r>
              <a:rPr lang="en-US" sz="3299" spc="65">
                <a:solidFill>
                  <a:srgbClr val="212423"/>
                </a:solidFill>
                <a:latin typeface="Montserrat"/>
              </a:rPr>
              <a:t>Understand the Application of API’s by incorporating it in Code to import functionalities of the site whose API has been applied</a:t>
            </a:r>
          </a:p>
          <a:p>
            <a:pPr marL="712467" lvl="1" indent="-356233">
              <a:lnSpc>
                <a:spcPts val="4619"/>
              </a:lnSpc>
              <a:buFont typeface="Arial"/>
              <a:buChar char="•"/>
            </a:pPr>
            <a:r>
              <a:rPr lang="en-US" sz="3299" spc="65">
                <a:solidFill>
                  <a:srgbClr val="212423"/>
                </a:solidFill>
                <a:latin typeface="Montserrat"/>
              </a:rPr>
              <a:t>Understanding File Sharing and Management Structures with regards to JSON formatted coding files</a:t>
            </a:r>
          </a:p>
          <a:p>
            <a:pPr marL="734056" lvl="1" indent="-367028">
              <a:lnSpc>
                <a:spcPts val="4759"/>
              </a:lnSpc>
              <a:buFont typeface="Arial"/>
              <a:buChar char="•"/>
            </a:pPr>
            <a:r>
              <a:rPr lang="en-US" sz="3399" spc="67">
                <a:solidFill>
                  <a:srgbClr val="212423"/>
                </a:solidFill>
                <a:latin typeface="Montserrat"/>
              </a:rPr>
              <a:t>Implementation of all these concepts as a base , by incorporating them using Neo4j Graphical User Database System into code via API implementation and Query Processing through regular code for the same , with Visualization Options through the Site itself.</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2700000">
            <a:off x="-3290941" y="9282403"/>
            <a:ext cx="5293007" cy="2487400"/>
          </a:xfrm>
          <a:prstGeom prst="rect">
            <a:avLst/>
          </a:prstGeom>
          <a:solidFill>
            <a:srgbClr val="213559"/>
          </a:solidFill>
        </p:spPr>
        <p:txBody>
          <a:bodyPr/>
          <a:lstStyle/>
          <a:p>
            <a:endParaRPr lang="en-IN"/>
          </a:p>
        </p:txBody>
      </p:sp>
      <p:sp>
        <p:nvSpPr>
          <p:cNvPr id="3" name="AutoShape 3"/>
          <p:cNvSpPr/>
          <p:nvPr/>
        </p:nvSpPr>
        <p:spPr>
          <a:xfrm rot="2700000">
            <a:off x="16429142" y="-1243700"/>
            <a:ext cx="5293007" cy="2487400"/>
          </a:xfrm>
          <a:prstGeom prst="rect">
            <a:avLst/>
          </a:prstGeom>
          <a:solidFill>
            <a:srgbClr val="213559"/>
          </a:solidFill>
        </p:spPr>
        <p:txBody>
          <a:bodyPr/>
          <a:lstStyle/>
          <a:p>
            <a:endParaRPr lang="en-IN"/>
          </a:p>
        </p:txBody>
      </p:sp>
      <p:grpSp>
        <p:nvGrpSpPr>
          <p:cNvPr id="4" name="Group 4"/>
          <p:cNvGrpSpPr/>
          <p:nvPr/>
        </p:nvGrpSpPr>
        <p:grpSpPr>
          <a:xfrm>
            <a:off x="-2885593" y="978480"/>
            <a:ext cx="7837012" cy="817536"/>
            <a:chOff x="0" y="0"/>
            <a:chExt cx="6330685" cy="660400"/>
          </a:xfrm>
        </p:grpSpPr>
        <p:sp>
          <p:nvSpPr>
            <p:cNvPr id="5" name="Freeform 5"/>
            <p:cNvSpPr/>
            <p:nvPr/>
          </p:nvSpPr>
          <p:spPr>
            <a:xfrm>
              <a:off x="0" y="0"/>
              <a:ext cx="6330685" cy="660400"/>
            </a:xfrm>
            <a:custGeom>
              <a:avLst/>
              <a:gdLst/>
              <a:ahLst/>
              <a:cxnLst/>
              <a:rect l="l" t="t" r="r" b="b"/>
              <a:pathLst>
                <a:path w="6330685" h="660400">
                  <a:moveTo>
                    <a:pt x="6206225" y="660400"/>
                  </a:moveTo>
                  <a:lnTo>
                    <a:pt x="124460" y="660400"/>
                  </a:lnTo>
                  <a:cubicBezTo>
                    <a:pt x="55880" y="660400"/>
                    <a:pt x="0" y="604520"/>
                    <a:pt x="0" y="535940"/>
                  </a:cubicBezTo>
                  <a:lnTo>
                    <a:pt x="0" y="124460"/>
                  </a:lnTo>
                  <a:cubicBezTo>
                    <a:pt x="0" y="55880"/>
                    <a:pt x="55880" y="0"/>
                    <a:pt x="124460" y="0"/>
                  </a:cubicBezTo>
                  <a:lnTo>
                    <a:pt x="6206225" y="0"/>
                  </a:lnTo>
                  <a:cubicBezTo>
                    <a:pt x="6274805" y="0"/>
                    <a:pt x="6330685" y="55880"/>
                    <a:pt x="6330685" y="124460"/>
                  </a:cubicBezTo>
                  <a:lnTo>
                    <a:pt x="6330685" y="535940"/>
                  </a:lnTo>
                  <a:cubicBezTo>
                    <a:pt x="6330685" y="604520"/>
                    <a:pt x="6274805" y="660400"/>
                    <a:pt x="6206225" y="660400"/>
                  </a:cubicBezTo>
                  <a:close/>
                </a:path>
              </a:pathLst>
            </a:custGeom>
            <a:solidFill>
              <a:srgbClr val="263F6B"/>
            </a:solidFill>
          </p:spPr>
          <p:txBody>
            <a:bodyPr/>
            <a:lstStyle/>
            <a:p>
              <a:endParaRPr lang="en-IN"/>
            </a:p>
          </p:txBody>
        </p:sp>
      </p:grpSp>
      <p:grpSp>
        <p:nvGrpSpPr>
          <p:cNvPr id="6" name="Group 6"/>
          <p:cNvGrpSpPr/>
          <p:nvPr/>
        </p:nvGrpSpPr>
        <p:grpSpPr>
          <a:xfrm>
            <a:off x="13281858" y="950773"/>
            <a:ext cx="5500345" cy="872948"/>
            <a:chOff x="0" y="0"/>
            <a:chExt cx="4161103" cy="660400"/>
          </a:xfrm>
        </p:grpSpPr>
        <p:sp>
          <p:nvSpPr>
            <p:cNvPr id="7" name="Freeform 7"/>
            <p:cNvSpPr/>
            <p:nvPr/>
          </p:nvSpPr>
          <p:spPr>
            <a:xfrm>
              <a:off x="0" y="0"/>
              <a:ext cx="4161103" cy="660400"/>
            </a:xfrm>
            <a:custGeom>
              <a:avLst/>
              <a:gdLst/>
              <a:ahLst/>
              <a:cxnLst/>
              <a:rect l="l" t="t" r="r" b="b"/>
              <a:pathLst>
                <a:path w="4161103" h="660400">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txBody>
            <a:bodyPr/>
            <a:lstStyle/>
            <a:p>
              <a:endParaRPr lang="en-IN"/>
            </a:p>
          </p:txBody>
        </p:sp>
      </p:grpSp>
      <p:sp>
        <p:nvSpPr>
          <p:cNvPr id="8" name="TextBox 8"/>
          <p:cNvSpPr txBox="1"/>
          <p:nvPr/>
        </p:nvSpPr>
        <p:spPr>
          <a:xfrm>
            <a:off x="4226788" y="705000"/>
            <a:ext cx="9834424" cy="1450220"/>
          </a:xfrm>
          <a:prstGeom prst="rect">
            <a:avLst/>
          </a:prstGeom>
        </p:spPr>
        <p:txBody>
          <a:bodyPr lIns="0" tIns="0" rIns="0" bIns="0" rtlCol="0" anchor="t">
            <a:spAutoFit/>
          </a:bodyPr>
          <a:lstStyle/>
          <a:p>
            <a:pPr algn="ctr">
              <a:lnSpc>
                <a:spcPts val="3759"/>
              </a:lnSpc>
            </a:pPr>
            <a:r>
              <a:rPr lang="en-US" sz="3836" spc="-226">
                <a:solidFill>
                  <a:srgbClr val="263F6B"/>
                </a:solidFill>
                <a:latin typeface="Montserrat Ultra-Bold Italics"/>
              </a:rPr>
              <a:t>CONCEPTS IN DEPTH : </a:t>
            </a:r>
          </a:p>
          <a:p>
            <a:pPr algn="ctr">
              <a:lnSpc>
                <a:spcPts val="3759"/>
              </a:lnSpc>
            </a:pPr>
            <a:r>
              <a:rPr lang="en-US" sz="3836" spc="-226">
                <a:solidFill>
                  <a:srgbClr val="263F6B"/>
                </a:solidFill>
                <a:latin typeface="Montserrat Ultra-Bold Italics"/>
              </a:rPr>
              <a:t>APPLICATION PROGRAMMING INTERFACE</a:t>
            </a:r>
          </a:p>
        </p:txBody>
      </p:sp>
      <p:sp>
        <p:nvSpPr>
          <p:cNvPr id="9" name="TextBox 9"/>
          <p:cNvSpPr txBox="1"/>
          <p:nvPr/>
        </p:nvSpPr>
        <p:spPr>
          <a:xfrm>
            <a:off x="1028700" y="1776097"/>
            <a:ext cx="16230600" cy="8203298"/>
          </a:xfrm>
          <a:prstGeom prst="rect">
            <a:avLst/>
          </a:prstGeom>
        </p:spPr>
        <p:txBody>
          <a:bodyPr lIns="0" tIns="0" rIns="0" bIns="0" rtlCol="0" anchor="t">
            <a:spAutoFit/>
          </a:bodyPr>
          <a:lstStyle/>
          <a:p>
            <a:pPr algn="ctr">
              <a:lnSpc>
                <a:spcPts val="4074"/>
              </a:lnSpc>
            </a:pPr>
            <a:endParaRPr/>
          </a:p>
          <a:p>
            <a:pPr algn="ctr">
              <a:lnSpc>
                <a:spcPts val="4074"/>
              </a:lnSpc>
            </a:pPr>
            <a:r>
              <a:rPr lang="en-US" sz="2910" spc="58">
                <a:solidFill>
                  <a:srgbClr val="263F6B"/>
                </a:solidFill>
                <a:latin typeface="Montserrat"/>
              </a:rPr>
              <a:t>APIs, or Application Programming Interfaces, serve as intermediaries that enable different software applications to communicate and interact with each other. They define the rules, protocols, and tools for exchanging information and accessing functionality. APIs find widespread use across various domains, facilitating integration between systems, platforms, and services.</a:t>
            </a:r>
          </a:p>
          <a:p>
            <a:pPr algn="ctr">
              <a:lnSpc>
                <a:spcPts val="4074"/>
              </a:lnSpc>
            </a:pPr>
            <a:r>
              <a:rPr lang="en-US" sz="2910" spc="58">
                <a:solidFill>
                  <a:srgbClr val="263F6B"/>
                </a:solidFill>
                <a:latin typeface="Montserrat"/>
              </a:rPr>
              <a:t>Their versatility makes APIs invaluable in modern software development. Developers leverage APIs to incorporate functionalities from existing systems into their own applications without needing to understand the internal complexities. This accelerates development cycles, fosters innovation, and enhances the overall user experience. Additionally, APIs promote interoperability, allowing disparate systems to seamlessly exchange data and services, thereby fostering collaboration and integration in the digital ecosystem. In essence, APIs democratize access to technology and empower developers to create more sophisticated and interconnected software solutions.</a:t>
            </a:r>
          </a:p>
          <a:p>
            <a:pPr algn="ctr">
              <a:lnSpc>
                <a:spcPts val="4074"/>
              </a:lnSpc>
              <a:spcBef>
                <a:spcPct val="0"/>
              </a:spcBef>
            </a:pPr>
            <a:endParaRPr lang="en-US" sz="2910" spc="58">
              <a:solidFill>
                <a:srgbClr val="263F6B"/>
              </a:solidFill>
              <a:latin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2700000">
            <a:off x="-3290941" y="9282403"/>
            <a:ext cx="5293007" cy="2487400"/>
          </a:xfrm>
          <a:prstGeom prst="rect">
            <a:avLst/>
          </a:prstGeom>
          <a:solidFill>
            <a:srgbClr val="213559"/>
          </a:solidFill>
        </p:spPr>
        <p:txBody>
          <a:bodyPr/>
          <a:lstStyle/>
          <a:p>
            <a:endParaRPr lang="en-IN"/>
          </a:p>
        </p:txBody>
      </p:sp>
      <p:sp>
        <p:nvSpPr>
          <p:cNvPr id="3" name="AutoShape 3"/>
          <p:cNvSpPr/>
          <p:nvPr/>
        </p:nvSpPr>
        <p:spPr>
          <a:xfrm rot="2700000">
            <a:off x="16739427" y="-1243700"/>
            <a:ext cx="5293007" cy="2487400"/>
          </a:xfrm>
          <a:prstGeom prst="rect">
            <a:avLst/>
          </a:prstGeom>
          <a:solidFill>
            <a:srgbClr val="213559"/>
          </a:solidFill>
        </p:spPr>
        <p:txBody>
          <a:bodyPr/>
          <a:lstStyle/>
          <a:p>
            <a:endParaRPr lang="en-IN"/>
          </a:p>
        </p:txBody>
      </p:sp>
      <p:grpSp>
        <p:nvGrpSpPr>
          <p:cNvPr id="4" name="Group 4"/>
          <p:cNvGrpSpPr/>
          <p:nvPr/>
        </p:nvGrpSpPr>
        <p:grpSpPr>
          <a:xfrm>
            <a:off x="-3395227" y="563863"/>
            <a:ext cx="7837012" cy="817536"/>
            <a:chOff x="0" y="0"/>
            <a:chExt cx="6330685" cy="660400"/>
          </a:xfrm>
        </p:grpSpPr>
        <p:sp>
          <p:nvSpPr>
            <p:cNvPr id="5" name="Freeform 5"/>
            <p:cNvSpPr/>
            <p:nvPr/>
          </p:nvSpPr>
          <p:spPr>
            <a:xfrm>
              <a:off x="0" y="0"/>
              <a:ext cx="6330685" cy="660400"/>
            </a:xfrm>
            <a:custGeom>
              <a:avLst/>
              <a:gdLst/>
              <a:ahLst/>
              <a:cxnLst/>
              <a:rect l="l" t="t" r="r" b="b"/>
              <a:pathLst>
                <a:path w="6330685" h="660400">
                  <a:moveTo>
                    <a:pt x="6206225" y="660400"/>
                  </a:moveTo>
                  <a:lnTo>
                    <a:pt x="124460" y="660400"/>
                  </a:lnTo>
                  <a:cubicBezTo>
                    <a:pt x="55880" y="660400"/>
                    <a:pt x="0" y="604520"/>
                    <a:pt x="0" y="535940"/>
                  </a:cubicBezTo>
                  <a:lnTo>
                    <a:pt x="0" y="124460"/>
                  </a:lnTo>
                  <a:cubicBezTo>
                    <a:pt x="0" y="55880"/>
                    <a:pt x="55880" y="0"/>
                    <a:pt x="124460" y="0"/>
                  </a:cubicBezTo>
                  <a:lnTo>
                    <a:pt x="6206225" y="0"/>
                  </a:lnTo>
                  <a:cubicBezTo>
                    <a:pt x="6274805" y="0"/>
                    <a:pt x="6330685" y="55880"/>
                    <a:pt x="6330685" y="124460"/>
                  </a:cubicBezTo>
                  <a:lnTo>
                    <a:pt x="6330685" y="535940"/>
                  </a:lnTo>
                  <a:cubicBezTo>
                    <a:pt x="6330685" y="604520"/>
                    <a:pt x="6274805" y="660400"/>
                    <a:pt x="6206225" y="660400"/>
                  </a:cubicBezTo>
                  <a:close/>
                </a:path>
              </a:pathLst>
            </a:custGeom>
            <a:solidFill>
              <a:srgbClr val="263F6B"/>
            </a:solidFill>
          </p:spPr>
          <p:txBody>
            <a:bodyPr/>
            <a:lstStyle/>
            <a:p>
              <a:endParaRPr lang="en-IN"/>
            </a:p>
          </p:txBody>
        </p:sp>
      </p:grpSp>
      <p:grpSp>
        <p:nvGrpSpPr>
          <p:cNvPr id="6" name="Group 6"/>
          <p:cNvGrpSpPr/>
          <p:nvPr/>
        </p:nvGrpSpPr>
        <p:grpSpPr>
          <a:xfrm>
            <a:off x="13741760" y="592226"/>
            <a:ext cx="5500345" cy="872948"/>
            <a:chOff x="0" y="0"/>
            <a:chExt cx="4161103" cy="660400"/>
          </a:xfrm>
        </p:grpSpPr>
        <p:sp>
          <p:nvSpPr>
            <p:cNvPr id="7" name="Freeform 7"/>
            <p:cNvSpPr/>
            <p:nvPr/>
          </p:nvSpPr>
          <p:spPr>
            <a:xfrm>
              <a:off x="0" y="0"/>
              <a:ext cx="4161103" cy="660400"/>
            </a:xfrm>
            <a:custGeom>
              <a:avLst/>
              <a:gdLst/>
              <a:ahLst/>
              <a:cxnLst/>
              <a:rect l="l" t="t" r="r" b="b"/>
              <a:pathLst>
                <a:path w="4161103" h="660400">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txBody>
            <a:bodyPr/>
            <a:lstStyle/>
            <a:p>
              <a:endParaRPr lang="en-IN"/>
            </a:p>
          </p:txBody>
        </p:sp>
      </p:grpSp>
      <p:sp>
        <p:nvSpPr>
          <p:cNvPr id="8" name="Freeform 8"/>
          <p:cNvSpPr/>
          <p:nvPr/>
        </p:nvSpPr>
        <p:spPr>
          <a:xfrm>
            <a:off x="8756090" y="1768309"/>
            <a:ext cx="9308336" cy="8046767"/>
          </a:xfrm>
          <a:custGeom>
            <a:avLst/>
            <a:gdLst/>
            <a:ahLst/>
            <a:cxnLst/>
            <a:rect l="l" t="t" r="r" b="b"/>
            <a:pathLst>
              <a:path w="9308336" h="8046767">
                <a:moveTo>
                  <a:pt x="0" y="0"/>
                </a:moveTo>
                <a:lnTo>
                  <a:pt x="9308336" y="0"/>
                </a:lnTo>
                <a:lnTo>
                  <a:pt x="9308336" y="8046767"/>
                </a:lnTo>
                <a:lnTo>
                  <a:pt x="0" y="8046767"/>
                </a:lnTo>
                <a:lnTo>
                  <a:pt x="0" y="0"/>
                </a:lnTo>
                <a:close/>
              </a:path>
            </a:pathLst>
          </a:custGeom>
          <a:blipFill>
            <a:blip r:embed="rId2"/>
            <a:stretch>
              <a:fillRect/>
            </a:stretch>
          </a:blipFill>
        </p:spPr>
        <p:txBody>
          <a:bodyPr/>
          <a:lstStyle/>
          <a:p>
            <a:endParaRPr lang="en-IN"/>
          </a:p>
        </p:txBody>
      </p:sp>
      <p:sp>
        <p:nvSpPr>
          <p:cNvPr id="9" name="TextBox 9"/>
          <p:cNvSpPr txBox="1"/>
          <p:nvPr/>
        </p:nvSpPr>
        <p:spPr>
          <a:xfrm>
            <a:off x="4226788" y="491204"/>
            <a:ext cx="9834424" cy="973970"/>
          </a:xfrm>
          <a:prstGeom prst="rect">
            <a:avLst/>
          </a:prstGeom>
        </p:spPr>
        <p:txBody>
          <a:bodyPr lIns="0" tIns="0" rIns="0" bIns="0" rtlCol="0" anchor="t">
            <a:spAutoFit/>
          </a:bodyPr>
          <a:lstStyle/>
          <a:p>
            <a:pPr algn="ctr">
              <a:lnSpc>
                <a:spcPts val="3759"/>
              </a:lnSpc>
            </a:pPr>
            <a:r>
              <a:rPr lang="en-US" sz="3836" spc="-226">
                <a:solidFill>
                  <a:srgbClr val="263F6B"/>
                </a:solidFill>
                <a:latin typeface="Montserrat Ultra-Bold Italics"/>
              </a:rPr>
              <a:t>CONCEPTS IN DEPTH : </a:t>
            </a:r>
          </a:p>
          <a:p>
            <a:pPr algn="ctr">
              <a:lnSpc>
                <a:spcPts val="3759"/>
              </a:lnSpc>
            </a:pPr>
            <a:r>
              <a:rPr lang="en-US" sz="3836" spc="-226">
                <a:solidFill>
                  <a:srgbClr val="263F6B"/>
                </a:solidFill>
                <a:latin typeface="Montserrat Ultra-Bold Italics"/>
              </a:rPr>
              <a:t>INCORPORATION OF API IN CODES</a:t>
            </a:r>
          </a:p>
        </p:txBody>
      </p:sp>
      <p:sp>
        <p:nvSpPr>
          <p:cNvPr id="10" name="TextBox 10"/>
          <p:cNvSpPr txBox="1"/>
          <p:nvPr/>
        </p:nvSpPr>
        <p:spPr>
          <a:xfrm>
            <a:off x="1028700" y="2371971"/>
            <a:ext cx="7727390" cy="6145898"/>
          </a:xfrm>
          <a:prstGeom prst="rect">
            <a:avLst/>
          </a:prstGeom>
        </p:spPr>
        <p:txBody>
          <a:bodyPr lIns="0" tIns="0" rIns="0" bIns="0" rtlCol="0" anchor="t">
            <a:spAutoFit/>
          </a:bodyPr>
          <a:lstStyle/>
          <a:p>
            <a:pPr algn="ctr">
              <a:lnSpc>
                <a:spcPts val="4074"/>
              </a:lnSpc>
            </a:pPr>
            <a:r>
              <a:rPr lang="en-US" sz="2910" spc="58">
                <a:solidFill>
                  <a:srgbClr val="263F6B"/>
                </a:solidFill>
                <a:latin typeface="Montserrat"/>
              </a:rPr>
              <a:t>To understand the basic implementation of API into codes , we undertook the API of GPT v 3.5 (Only Paid v allows this) and created a basic Python code on Jupiter that asks user for a prompt or Question and then fetches the Answer from GPT , as its API has been called , here is the snippet of how the code looks [The key has been hidden due to confidentiality constraints]</a:t>
            </a:r>
          </a:p>
          <a:p>
            <a:pPr algn="ctr">
              <a:lnSpc>
                <a:spcPts val="4074"/>
              </a:lnSpc>
              <a:spcBef>
                <a:spcPct val="0"/>
              </a:spcBef>
            </a:pPr>
            <a:endParaRPr lang="en-US" sz="2910" spc="58">
              <a:solidFill>
                <a:srgbClr val="263F6B"/>
              </a:solidFill>
              <a:latin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2700000">
            <a:off x="-3290941" y="9282403"/>
            <a:ext cx="5293007" cy="2487400"/>
          </a:xfrm>
          <a:prstGeom prst="rect">
            <a:avLst/>
          </a:prstGeom>
          <a:solidFill>
            <a:srgbClr val="213559"/>
          </a:solidFill>
        </p:spPr>
        <p:txBody>
          <a:bodyPr/>
          <a:lstStyle/>
          <a:p>
            <a:endParaRPr lang="en-IN"/>
          </a:p>
        </p:txBody>
      </p:sp>
      <p:sp>
        <p:nvSpPr>
          <p:cNvPr id="3" name="AutoShape 3"/>
          <p:cNvSpPr/>
          <p:nvPr/>
        </p:nvSpPr>
        <p:spPr>
          <a:xfrm rot="2700000">
            <a:off x="16739427" y="-1243700"/>
            <a:ext cx="5293007" cy="2487400"/>
          </a:xfrm>
          <a:prstGeom prst="rect">
            <a:avLst/>
          </a:prstGeom>
          <a:solidFill>
            <a:srgbClr val="213559"/>
          </a:solidFill>
        </p:spPr>
        <p:txBody>
          <a:bodyPr/>
          <a:lstStyle/>
          <a:p>
            <a:endParaRPr lang="en-IN"/>
          </a:p>
        </p:txBody>
      </p:sp>
      <p:grpSp>
        <p:nvGrpSpPr>
          <p:cNvPr id="4" name="Group 4"/>
          <p:cNvGrpSpPr/>
          <p:nvPr/>
        </p:nvGrpSpPr>
        <p:grpSpPr>
          <a:xfrm>
            <a:off x="-3610224" y="1028700"/>
            <a:ext cx="7837012" cy="817536"/>
            <a:chOff x="0" y="0"/>
            <a:chExt cx="6330685" cy="660400"/>
          </a:xfrm>
        </p:grpSpPr>
        <p:sp>
          <p:nvSpPr>
            <p:cNvPr id="5" name="Freeform 5"/>
            <p:cNvSpPr/>
            <p:nvPr/>
          </p:nvSpPr>
          <p:spPr>
            <a:xfrm>
              <a:off x="0" y="0"/>
              <a:ext cx="6330685" cy="660400"/>
            </a:xfrm>
            <a:custGeom>
              <a:avLst/>
              <a:gdLst/>
              <a:ahLst/>
              <a:cxnLst/>
              <a:rect l="l" t="t" r="r" b="b"/>
              <a:pathLst>
                <a:path w="6330685" h="660400">
                  <a:moveTo>
                    <a:pt x="6206225" y="660400"/>
                  </a:moveTo>
                  <a:lnTo>
                    <a:pt x="124460" y="660400"/>
                  </a:lnTo>
                  <a:cubicBezTo>
                    <a:pt x="55880" y="660400"/>
                    <a:pt x="0" y="604520"/>
                    <a:pt x="0" y="535940"/>
                  </a:cubicBezTo>
                  <a:lnTo>
                    <a:pt x="0" y="124460"/>
                  </a:lnTo>
                  <a:cubicBezTo>
                    <a:pt x="0" y="55880"/>
                    <a:pt x="55880" y="0"/>
                    <a:pt x="124460" y="0"/>
                  </a:cubicBezTo>
                  <a:lnTo>
                    <a:pt x="6206225" y="0"/>
                  </a:lnTo>
                  <a:cubicBezTo>
                    <a:pt x="6274805" y="0"/>
                    <a:pt x="6330685" y="55880"/>
                    <a:pt x="6330685" y="124460"/>
                  </a:cubicBezTo>
                  <a:lnTo>
                    <a:pt x="6330685" y="535940"/>
                  </a:lnTo>
                  <a:cubicBezTo>
                    <a:pt x="6330685" y="604520"/>
                    <a:pt x="6274805" y="660400"/>
                    <a:pt x="6206225" y="660400"/>
                  </a:cubicBezTo>
                  <a:close/>
                </a:path>
              </a:pathLst>
            </a:custGeom>
            <a:solidFill>
              <a:srgbClr val="263F6B"/>
            </a:solidFill>
          </p:spPr>
          <p:txBody>
            <a:bodyPr/>
            <a:lstStyle/>
            <a:p>
              <a:endParaRPr lang="en-IN"/>
            </a:p>
          </p:txBody>
        </p:sp>
      </p:grpSp>
      <p:grpSp>
        <p:nvGrpSpPr>
          <p:cNvPr id="6" name="Group 6"/>
          <p:cNvGrpSpPr/>
          <p:nvPr/>
        </p:nvGrpSpPr>
        <p:grpSpPr>
          <a:xfrm>
            <a:off x="14061212" y="1028700"/>
            <a:ext cx="5500345" cy="872948"/>
            <a:chOff x="0" y="0"/>
            <a:chExt cx="4161103" cy="660400"/>
          </a:xfrm>
        </p:grpSpPr>
        <p:sp>
          <p:nvSpPr>
            <p:cNvPr id="7" name="Freeform 7"/>
            <p:cNvSpPr/>
            <p:nvPr/>
          </p:nvSpPr>
          <p:spPr>
            <a:xfrm>
              <a:off x="0" y="0"/>
              <a:ext cx="4161103" cy="660400"/>
            </a:xfrm>
            <a:custGeom>
              <a:avLst/>
              <a:gdLst/>
              <a:ahLst/>
              <a:cxnLst/>
              <a:rect l="l" t="t" r="r" b="b"/>
              <a:pathLst>
                <a:path w="4161103" h="660400">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txBody>
            <a:bodyPr/>
            <a:lstStyle/>
            <a:p>
              <a:endParaRPr lang="en-IN"/>
            </a:p>
          </p:txBody>
        </p:sp>
      </p:grpSp>
      <p:sp>
        <p:nvSpPr>
          <p:cNvPr id="8" name="TextBox 8"/>
          <p:cNvSpPr txBox="1"/>
          <p:nvPr/>
        </p:nvSpPr>
        <p:spPr>
          <a:xfrm>
            <a:off x="4226788" y="1067881"/>
            <a:ext cx="9834424" cy="1070871"/>
          </a:xfrm>
          <a:prstGeom prst="rect">
            <a:avLst/>
          </a:prstGeom>
        </p:spPr>
        <p:txBody>
          <a:bodyPr lIns="0" tIns="0" rIns="0" bIns="0" rtlCol="0" anchor="t">
            <a:spAutoFit/>
          </a:bodyPr>
          <a:lstStyle/>
          <a:p>
            <a:pPr algn="ctr">
              <a:lnSpc>
                <a:spcPts val="4151"/>
              </a:lnSpc>
            </a:pPr>
            <a:r>
              <a:rPr lang="en-US" sz="4236" spc="-249">
                <a:solidFill>
                  <a:srgbClr val="263F6B"/>
                </a:solidFill>
                <a:latin typeface="Montserrat Ultra-Bold Italics"/>
              </a:rPr>
              <a:t>CONCEPTS IN DEPTH : </a:t>
            </a:r>
          </a:p>
          <a:p>
            <a:pPr algn="ctr">
              <a:lnSpc>
                <a:spcPts val="4151"/>
              </a:lnSpc>
            </a:pPr>
            <a:r>
              <a:rPr lang="en-US" sz="4236" spc="-249">
                <a:solidFill>
                  <a:srgbClr val="263F6B"/>
                </a:solidFill>
                <a:latin typeface="Montserrat Ultra-Bold Italics"/>
              </a:rPr>
              <a:t>INCORPORATION OF API IN CODES</a:t>
            </a:r>
          </a:p>
        </p:txBody>
      </p:sp>
      <p:sp>
        <p:nvSpPr>
          <p:cNvPr id="9" name="TextBox 9"/>
          <p:cNvSpPr txBox="1"/>
          <p:nvPr/>
        </p:nvSpPr>
        <p:spPr>
          <a:xfrm>
            <a:off x="308282" y="2478827"/>
            <a:ext cx="8822568" cy="7281545"/>
          </a:xfrm>
          <a:prstGeom prst="rect">
            <a:avLst/>
          </a:prstGeom>
        </p:spPr>
        <p:txBody>
          <a:bodyPr lIns="0" tIns="0" rIns="0" bIns="0" rtlCol="0" anchor="t">
            <a:spAutoFit/>
          </a:bodyPr>
          <a:lstStyle/>
          <a:p>
            <a:pPr algn="ctr">
              <a:lnSpc>
                <a:spcPts val="4480"/>
              </a:lnSpc>
            </a:pPr>
            <a:r>
              <a:rPr lang="en-US" sz="3200" spc="64">
                <a:solidFill>
                  <a:srgbClr val="263F6B"/>
                </a:solidFill>
                <a:latin typeface="Montserrat"/>
              </a:rPr>
              <a:t>We also incorporated gpt v3.5 using Llama and gpt 3.5 incorporated together and to simply add a twist to it , made it so that it replies only using Emojis. </a:t>
            </a:r>
          </a:p>
          <a:p>
            <a:pPr algn="ctr">
              <a:lnSpc>
                <a:spcPts val="4480"/>
              </a:lnSpc>
            </a:pPr>
            <a:endParaRPr lang="en-US" sz="3200" spc="64">
              <a:solidFill>
                <a:srgbClr val="263F6B"/>
              </a:solidFill>
              <a:latin typeface="Montserrat"/>
            </a:endParaRPr>
          </a:p>
          <a:p>
            <a:pPr algn="ctr">
              <a:lnSpc>
                <a:spcPts val="4480"/>
              </a:lnSpc>
              <a:spcBef>
                <a:spcPct val="0"/>
              </a:spcBef>
            </a:pPr>
            <a:r>
              <a:rPr lang="en-US" sz="3200" spc="64">
                <a:solidFill>
                  <a:srgbClr val="263F6B"/>
                </a:solidFill>
                <a:latin typeface="Montserrat"/>
              </a:rPr>
              <a:t>Thus , if I were to prompt , Tell me about the Moon , it would return all emoji’s that are related to the Moon , be it the different eclipses , phases of the moon or any other such related emoji. Of course the key is now closed off to us and is confidential , however here is the code that incorporates it  </a:t>
            </a:r>
          </a:p>
        </p:txBody>
      </p:sp>
      <p:sp>
        <p:nvSpPr>
          <p:cNvPr id="10" name="Freeform 10"/>
          <p:cNvSpPr/>
          <p:nvPr/>
        </p:nvSpPr>
        <p:spPr>
          <a:xfrm>
            <a:off x="9318705" y="2384862"/>
            <a:ext cx="8822735" cy="7375510"/>
          </a:xfrm>
          <a:custGeom>
            <a:avLst/>
            <a:gdLst/>
            <a:ahLst/>
            <a:cxnLst/>
            <a:rect l="l" t="t" r="r" b="b"/>
            <a:pathLst>
              <a:path w="8822735" h="7375510">
                <a:moveTo>
                  <a:pt x="0" y="0"/>
                </a:moveTo>
                <a:lnTo>
                  <a:pt x="8822735" y="0"/>
                </a:lnTo>
                <a:lnTo>
                  <a:pt x="8822735" y="7375509"/>
                </a:lnTo>
                <a:lnTo>
                  <a:pt x="0" y="7375509"/>
                </a:lnTo>
                <a:lnTo>
                  <a:pt x="0" y="0"/>
                </a:lnTo>
                <a:close/>
              </a:path>
            </a:pathLst>
          </a:custGeom>
          <a:blipFill>
            <a:blip r:embed="rId2"/>
            <a:stretch>
              <a:fillRect l="-6458"/>
            </a:stretch>
          </a:blipFill>
        </p:spPr>
        <p:txBody>
          <a:bodyPr/>
          <a:lstStyle/>
          <a:p>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TotalTime>
  <Words>1839</Words>
  <Application>Microsoft Office PowerPoint</Application>
  <PresentationFormat>Custom</PresentationFormat>
  <Paragraphs>104</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Montserrat Bold</vt:lpstr>
      <vt:lpstr>Montserrat</vt:lpstr>
      <vt:lpstr>Montserrat Ultra-Bold Italics</vt:lpstr>
      <vt:lpstr>Montserrat Ultra-Bold</vt:lpstr>
      <vt:lpstr>Arial</vt:lpstr>
      <vt:lpstr>Calibri</vt:lpstr>
      <vt:lpstr>Montserrat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BECM399J</dc:title>
  <cp:lastModifiedBy>Gurshaan Bhasin</cp:lastModifiedBy>
  <cp:revision>2</cp:revision>
  <dcterms:created xsi:type="dcterms:W3CDTF">2006-08-16T00:00:00Z</dcterms:created>
  <dcterms:modified xsi:type="dcterms:W3CDTF">2024-04-17T06:36:50Z</dcterms:modified>
  <dc:identifier>DAGCYUFJcfI</dc:identifier>
</cp:coreProperties>
</file>